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1"/>
  </p:sldMasterIdLst>
  <p:notesMasterIdLst>
    <p:notesMasterId r:id="rId28"/>
  </p:notesMasterIdLst>
  <p:sldIdLst>
    <p:sldId id="301" r:id="rId2"/>
    <p:sldId id="265" r:id="rId3"/>
    <p:sldId id="294" r:id="rId4"/>
    <p:sldId id="267" r:id="rId5"/>
    <p:sldId id="268" r:id="rId6"/>
    <p:sldId id="269" r:id="rId7"/>
    <p:sldId id="270" r:id="rId8"/>
    <p:sldId id="271" r:id="rId9"/>
    <p:sldId id="272" r:id="rId10"/>
    <p:sldId id="275" r:id="rId11"/>
    <p:sldId id="276" r:id="rId12"/>
    <p:sldId id="277" r:id="rId13"/>
    <p:sldId id="273" r:id="rId14"/>
    <p:sldId id="299" r:id="rId15"/>
    <p:sldId id="278" r:id="rId16"/>
    <p:sldId id="279" r:id="rId17"/>
    <p:sldId id="280" r:id="rId18"/>
    <p:sldId id="274" r:id="rId19"/>
    <p:sldId id="300" r:id="rId20"/>
    <p:sldId id="281" r:id="rId21"/>
    <p:sldId id="282" r:id="rId22"/>
    <p:sldId id="283" r:id="rId23"/>
    <p:sldId id="284" r:id="rId24"/>
    <p:sldId id="285" r:id="rId25"/>
    <p:sldId id="286" r:id="rId26"/>
    <p:sldId id="28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87E"/>
    <a:srgbClr val="FF907C"/>
    <a:srgbClr val="EF3E66"/>
    <a:srgbClr val="EF4475"/>
    <a:srgbClr val="E8566D"/>
    <a:srgbClr val="EDAF00"/>
    <a:srgbClr val="FF6674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44" autoAdjust="0"/>
    <p:restoredTop sz="89964" autoAdjust="0"/>
  </p:normalViewPr>
  <p:slideViewPr>
    <p:cSldViewPr snapToGrid="0" snapToObjects="1">
      <p:cViewPr varScale="1">
        <p:scale>
          <a:sx n="106" d="100"/>
          <a:sy n="106" d="100"/>
        </p:scale>
        <p:origin x="96" y="5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Sheet1!$B$8</c:f>
              <c:strCache>
                <c:ptCount val="1"/>
                <c:pt idx="0">
                  <c:v>Lin_analyzer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Sheet1!$A$9:$A$16</c:f>
              <c:strCache>
                <c:ptCount val="8"/>
                <c:pt idx="0">
                  <c:v>ATAX</c:v>
                </c:pt>
                <c:pt idx="1">
                  <c:v>BICG</c:v>
                </c:pt>
                <c:pt idx="2">
                  <c:v>GEMM</c:v>
                </c:pt>
                <c:pt idx="3">
                  <c:v>GESUMMV</c:v>
                </c:pt>
                <c:pt idx="4">
                  <c:v>MM</c:v>
                </c:pt>
                <c:pt idx="5">
                  <c:v>MVT</c:v>
                </c:pt>
                <c:pt idx="6">
                  <c:v>SYR2K</c:v>
                </c:pt>
                <c:pt idx="7">
                  <c:v>SYRK</c:v>
                </c:pt>
              </c:strCache>
            </c:strRef>
          </c:cat>
          <c:val>
            <c:numRef>
              <c:f>Sheet1!$B$9:$B$16</c:f>
              <c:numCache>
                <c:formatCode>General</c:formatCode>
                <c:ptCount val="8"/>
                <c:pt idx="0">
                  <c:v>2.68</c:v>
                </c:pt>
                <c:pt idx="1">
                  <c:v>1.24</c:v>
                </c:pt>
                <c:pt idx="2">
                  <c:v>3.25</c:v>
                </c:pt>
                <c:pt idx="3">
                  <c:v>5.1499999999999986</c:v>
                </c:pt>
                <c:pt idx="4">
                  <c:v>2.69</c:v>
                </c:pt>
                <c:pt idx="5">
                  <c:v>2.0499999999999998</c:v>
                </c:pt>
                <c:pt idx="6">
                  <c:v>1.32</c:v>
                </c:pt>
                <c:pt idx="7">
                  <c:v>2.78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DD-401F-B738-63B03460DF1E}"/>
            </c:ext>
          </c:extLst>
        </c:ser>
        <c:ser>
          <c:idx val="1"/>
          <c:order val="1"/>
          <c:tx>
            <c:strRef>
              <c:f>Sheet1!$C$8</c:f>
              <c:strCache>
                <c:ptCount val="1"/>
                <c:pt idx="0">
                  <c:v>COMBA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Sheet1!$A$9:$A$16</c:f>
              <c:strCache>
                <c:ptCount val="8"/>
                <c:pt idx="0">
                  <c:v>ATAX</c:v>
                </c:pt>
                <c:pt idx="1">
                  <c:v>BICG</c:v>
                </c:pt>
                <c:pt idx="2">
                  <c:v>GEMM</c:v>
                </c:pt>
                <c:pt idx="3">
                  <c:v>GESUMMV</c:v>
                </c:pt>
                <c:pt idx="4">
                  <c:v>MM</c:v>
                </c:pt>
                <c:pt idx="5">
                  <c:v>MVT</c:v>
                </c:pt>
                <c:pt idx="6">
                  <c:v>SYR2K</c:v>
                </c:pt>
                <c:pt idx="7">
                  <c:v>SYRK</c:v>
                </c:pt>
              </c:strCache>
            </c:strRef>
          </c:cat>
          <c:val>
            <c:numRef>
              <c:f>Sheet1!$C$9:$C$16</c:f>
              <c:numCache>
                <c:formatCode>General</c:formatCode>
                <c:ptCount val="8"/>
                <c:pt idx="0">
                  <c:v>0.71</c:v>
                </c:pt>
                <c:pt idx="1">
                  <c:v>0.33</c:v>
                </c:pt>
                <c:pt idx="2">
                  <c:v>0.46</c:v>
                </c:pt>
                <c:pt idx="3">
                  <c:v>1.25</c:v>
                </c:pt>
                <c:pt idx="4">
                  <c:v>0.83</c:v>
                </c:pt>
                <c:pt idx="5">
                  <c:v>0.48</c:v>
                </c:pt>
                <c:pt idx="6">
                  <c:v>0.47</c:v>
                </c:pt>
                <c:pt idx="7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DD-401F-B738-63B03460D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49694112"/>
        <c:axId val="-1149689520"/>
      </c:barChart>
      <c:catAx>
        <c:axId val="-1149694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49689520"/>
        <c:crosses val="autoZero"/>
        <c:auto val="1"/>
        <c:lblAlgn val="ctr"/>
        <c:lblOffset val="100"/>
        <c:noMultiLvlLbl val="0"/>
      </c:catAx>
      <c:valAx>
        <c:axId val="-1149689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Etimation</a:t>
                </a:r>
                <a:r>
                  <a:rPr lang="zh-CN" altLang="en-US"/>
                  <a:t> </a:t>
                </a:r>
                <a:r>
                  <a:rPr lang="en-US" altLang="zh-CN"/>
                  <a:t>errot</a:t>
                </a:r>
                <a:r>
                  <a:rPr lang="en-US" altLang="zh-CN" baseline="0"/>
                  <a:t> (%)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49694112"/>
        <c:crosses val="autoZero"/>
        <c:crossBetween val="between"/>
      </c:valAx>
      <c:spPr>
        <a:noFill/>
        <a:ln>
          <a:solidFill>
            <a:schemeClr val="tx1">
              <a:lumMod val="65000"/>
              <a:lumOff val="35000"/>
            </a:schemeClr>
          </a:solidFill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Sheet1!$B$17</c:f>
              <c:strCache>
                <c:ptCount val="1"/>
                <c:pt idx="0">
                  <c:v>COMBA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Sheet1!$A$18:$A$20</c:f>
              <c:strCache>
                <c:ptCount val="3"/>
                <c:pt idx="0">
                  <c:v>JPEG</c:v>
                </c:pt>
                <c:pt idx="1">
                  <c:v>Seidel</c:v>
                </c:pt>
                <c:pt idx="2">
                  <c:v>Rician</c:v>
                </c:pt>
              </c:strCache>
            </c:strRef>
          </c:cat>
          <c:val>
            <c:numRef>
              <c:f>Sheet1!$B$18:$B$20</c:f>
              <c:numCache>
                <c:formatCode>General</c:formatCode>
                <c:ptCount val="3"/>
                <c:pt idx="0">
                  <c:v>1.54</c:v>
                </c:pt>
                <c:pt idx="1">
                  <c:v>0.91</c:v>
                </c:pt>
                <c:pt idx="2">
                  <c:v>1.1200000000000001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54-48CF-9A6B-DCD59B5829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3455968"/>
        <c:axId val="-1153451376"/>
      </c:barChart>
      <c:catAx>
        <c:axId val="-1153455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3451376"/>
        <c:crosses val="autoZero"/>
        <c:auto val="1"/>
        <c:lblAlgn val="ctr"/>
        <c:lblOffset val="100"/>
        <c:noMultiLvlLbl val="0"/>
      </c:catAx>
      <c:valAx>
        <c:axId val="-1153451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Estimation error</a:t>
                </a:r>
                <a:r>
                  <a:rPr lang="en-US" baseline="0"/>
                  <a:t> (%)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3455968"/>
        <c:crosses val="autoZero"/>
        <c:crossBetween val="between"/>
      </c:valAx>
      <c:spPr>
        <a:noFill/>
        <a:ln>
          <a:solidFill>
            <a:schemeClr val="tx1">
              <a:lumMod val="65000"/>
              <a:lumOff val="35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4BCF6B-838A-054F-A08D-D1DA91ACC7D5}" type="doc">
      <dgm:prSet loTypeId="urn:microsoft.com/office/officeart/2005/8/layout/hierarchy1" loCatId="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490065-CA45-5146-B328-BA1F6F46D366}">
      <dgm:prSet phldrT="[Text]" custT="1"/>
      <dgm:spPr/>
      <dgm:t>
        <a:bodyPr/>
        <a:lstStyle/>
        <a:p>
          <a:r>
            <a:rPr lang="en-US" sz="2000" dirty="0" smtClean="0"/>
            <a:t>Directives in </a:t>
          </a:r>
          <a:r>
            <a:rPr lang="en-US" sz="2000" dirty="0" err="1" smtClean="0"/>
            <a:t>Vivado</a:t>
          </a:r>
          <a:r>
            <a:rPr lang="en-US" sz="2000" dirty="0" smtClean="0"/>
            <a:t> HLS</a:t>
          </a:r>
          <a:endParaRPr lang="en-US" sz="2000" dirty="0"/>
        </a:p>
      </dgm:t>
    </dgm:pt>
    <dgm:pt modelId="{C0201E51-361C-354F-83D1-EEBCE3893ADB}" type="parTrans" cxnId="{9BF64125-CA3C-B043-A2FB-8F3CB0D680A4}">
      <dgm:prSet/>
      <dgm:spPr/>
      <dgm:t>
        <a:bodyPr/>
        <a:lstStyle/>
        <a:p>
          <a:endParaRPr lang="en-US"/>
        </a:p>
      </dgm:t>
    </dgm:pt>
    <dgm:pt modelId="{55D44259-B14A-9E46-ACC9-16FDA045DFF0}" type="sibTrans" cxnId="{9BF64125-CA3C-B043-A2FB-8F3CB0D680A4}">
      <dgm:prSet/>
      <dgm:spPr/>
      <dgm:t>
        <a:bodyPr/>
        <a:lstStyle/>
        <a:p>
          <a:endParaRPr lang="en-US"/>
        </a:p>
      </dgm:t>
    </dgm:pt>
    <dgm:pt modelId="{F5789F91-DACB-7847-ADF4-4F6F3A116E18}">
      <dgm:prSet phldrT="[Text]" custT="1"/>
      <dgm:spPr/>
      <dgm:t>
        <a:bodyPr/>
        <a:lstStyle/>
        <a:p>
          <a:r>
            <a:rPr lang="en-US" sz="2000" dirty="0" smtClean="0"/>
            <a:t>Function</a:t>
          </a:r>
          <a:endParaRPr lang="en-US" sz="2000" dirty="0"/>
        </a:p>
      </dgm:t>
    </dgm:pt>
    <dgm:pt modelId="{56CB0747-F18D-3E48-B79A-78F1CA826598}" type="parTrans" cxnId="{677E78F2-D793-984E-9E08-11AEF89E26D3}">
      <dgm:prSet/>
      <dgm:spPr/>
      <dgm:t>
        <a:bodyPr/>
        <a:lstStyle/>
        <a:p>
          <a:endParaRPr lang="en-US"/>
        </a:p>
      </dgm:t>
    </dgm:pt>
    <dgm:pt modelId="{C47C3B54-38C9-B340-98C3-6200CB09CA9B}" type="sibTrans" cxnId="{677E78F2-D793-984E-9E08-11AEF89E26D3}">
      <dgm:prSet/>
      <dgm:spPr/>
      <dgm:t>
        <a:bodyPr/>
        <a:lstStyle/>
        <a:p>
          <a:endParaRPr lang="en-US"/>
        </a:p>
      </dgm:t>
    </dgm:pt>
    <dgm:pt modelId="{94672E93-2B94-0543-AD46-D02446B2EA42}">
      <dgm:prSet phldrT="[Text]" custT="1"/>
      <dgm:spPr/>
      <dgm:t>
        <a:bodyPr/>
        <a:lstStyle/>
        <a:p>
          <a:r>
            <a:rPr lang="en-US" sz="2000" dirty="0" smtClean="0"/>
            <a:t>Loop</a:t>
          </a:r>
          <a:endParaRPr lang="en-US" sz="1400" dirty="0" smtClean="0"/>
        </a:p>
      </dgm:t>
    </dgm:pt>
    <dgm:pt modelId="{8921A583-D505-8742-94DE-FC1EF9E0441F}" type="parTrans" cxnId="{8F6F3D94-8E92-1F4A-88A3-7CE560613B99}">
      <dgm:prSet/>
      <dgm:spPr/>
      <dgm:t>
        <a:bodyPr/>
        <a:lstStyle/>
        <a:p>
          <a:endParaRPr lang="en-US"/>
        </a:p>
      </dgm:t>
    </dgm:pt>
    <dgm:pt modelId="{878013E1-1BF6-E545-9D39-B7B5AF7475CB}" type="sibTrans" cxnId="{8F6F3D94-8E92-1F4A-88A3-7CE560613B99}">
      <dgm:prSet/>
      <dgm:spPr/>
      <dgm:t>
        <a:bodyPr/>
        <a:lstStyle/>
        <a:p>
          <a:endParaRPr lang="en-US"/>
        </a:p>
      </dgm:t>
    </dgm:pt>
    <dgm:pt modelId="{CE48891B-0462-6042-B510-59DB36465283}">
      <dgm:prSet custT="1"/>
      <dgm:spPr/>
      <dgm:t>
        <a:bodyPr/>
        <a:lstStyle/>
        <a:p>
          <a:r>
            <a:rPr lang="en-US" sz="2000" dirty="0" smtClean="0"/>
            <a:t>Array</a:t>
          </a:r>
          <a:endParaRPr lang="en-US" sz="1800" dirty="0"/>
        </a:p>
      </dgm:t>
    </dgm:pt>
    <dgm:pt modelId="{28992FCA-48EF-644F-99B0-AA2E5F23C61B}" type="parTrans" cxnId="{030FC9DE-FC2C-634C-94CA-ABC8A001531E}">
      <dgm:prSet/>
      <dgm:spPr/>
      <dgm:t>
        <a:bodyPr/>
        <a:lstStyle/>
        <a:p>
          <a:endParaRPr lang="en-US"/>
        </a:p>
      </dgm:t>
    </dgm:pt>
    <dgm:pt modelId="{1EF9095A-C8AE-1246-A6DF-3B6898DB0AB2}" type="sibTrans" cxnId="{030FC9DE-FC2C-634C-94CA-ABC8A001531E}">
      <dgm:prSet/>
      <dgm:spPr/>
      <dgm:t>
        <a:bodyPr/>
        <a:lstStyle/>
        <a:p>
          <a:endParaRPr lang="en-US"/>
        </a:p>
      </dgm:t>
    </dgm:pt>
    <dgm:pt modelId="{EEA617C9-A12E-F64A-9995-C6789575FDD4}">
      <dgm:prSet custT="1"/>
      <dgm:spPr/>
      <dgm:t>
        <a:bodyPr/>
        <a:lstStyle/>
        <a:p>
          <a:r>
            <a:rPr lang="en-US" sz="2000" dirty="0" smtClean="0"/>
            <a:t>Dataflow</a:t>
          </a:r>
          <a:endParaRPr lang="en-US" sz="1400" dirty="0"/>
        </a:p>
      </dgm:t>
    </dgm:pt>
    <dgm:pt modelId="{7AF50EEC-AB71-D840-92CF-FC2E95E8BF9F}" type="parTrans" cxnId="{67E742E5-87D7-FD48-BA1D-6F85B21F4EED}">
      <dgm:prSet/>
      <dgm:spPr/>
      <dgm:t>
        <a:bodyPr/>
        <a:lstStyle/>
        <a:p>
          <a:endParaRPr lang="en-US"/>
        </a:p>
      </dgm:t>
    </dgm:pt>
    <dgm:pt modelId="{CA6E8A98-C159-3C4F-9944-595C69A875C1}" type="sibTrans" cxnId="{67E742E5-87D7-FD48-BA1D-6F85B21F4EED}">
      <dgm:prSet/>
      <dgm:spPr/>
      <dgm:t>
        <a:bodyPr/>
        <a:lstStyle/>
        <a:p>
          <a:endParaRPr lang="en-US"/>
        </a:p>
      </dgm:t>
    </dgm:pt>
    <dgm:pt modelId="{BF49E6DB-49AE-AD4F-A957-2FD804243CC8}">
      <dgm:prSet custT="1"/>
      <dgm:spPr/>
      <dgm:t>
        <a:bodyPr/>
        <a:lstStyle/>
        <a:p>
          <a:r>
            <a:rPr lang="en-US" sz="2000" dirty="0" smtClean="0"/>
            <a:t>Function Pipelining</a:t>
          </a:r>
          <a:endParaRPr lang="en-US" sz="2000" dirty="0"/>
        </a:p>
      </dgm:t>
    </dgm:pt>
    <dgm:pt modelId="{91EF7B3D-B990-6B45-AF09-6E85CA44CAB5}" type="parTrans" cxnId="{26502130-68D3-284E-8299-F99F7AA1E465}">
      <dgm:prSet/>
      <dgm:spPr/>
      <dgm:t>
        <a:bodyPr/>
        <a:lstStyle/>
        <a:p>
          <a:endParaRPr lang="en-US"/>
        </a:p>
      </dgm:t>
    </dgm:pt>
    <dgm:pt modelId="{090C117C-540D-4045-91CA-F65392B8DB1C}" type="sibTrans" cxnId="{26502130-68D3-284E-8299-F99F7AA1E465}">
      <dgm:prSet/>
      <dgm:spPr/>
      <dgm:t>
        <a:bodyPr/>
        <a:lstStyle/>
        <a:p>
          <a:endParaRPr lang="en-US"/>
        </a:p>
      </dgm:t>
    </dgm:pt>
    <dgm:pt modelId="{5A635FFB-DB58-C94A-B2A8-22CBB25766CA}">
      <dgm:prSet custT="1"/>
      <dgm:spPr/>
      <dgm:t>
        <a:bodyPr/>
        <a:lstStyle/>
        <a:p>
          <a:r>
            <a:rPr lang="en-US" sz="2000" dirty="0" smtClean="0"/>
            <a:t>Function </a:t>
          </a:r>
          <a:r>
            <a:rPr lang="en-US" sz="2000" dirty="0" err="1" smtClean="0"/>
            <a:t>Inlining</a:t>
          </a:r>
          <a:endParaRPr lang="en-US" sz="2000" dirty="0"/>
        </a:p>
      </dgm:t>
    </dgm:pt>
    <dgm:pt modelId="{92BD3D0B-27AB-6B4A-9CC0-6519902B0845}" type="parTrans" cxnId="{5BF76CFF-E361-ED4E-BB34-FABD388E4B4C}">
      <dgm:prSet/>
      <dgm:spPr/>
      <dgm:t>
        <a:bodyPr/>
        <a:lstStyle/>
        <a:p>
          <a:endParaRPr lang="en-US"/>
        </a:p>
      </dgm:t>
    </dgm:pt>
    <dgm:pt modelId="{E49C7B88-10FE-9541-B9C1-0BD051F31F27}" type="sibTrans" cxnId="{5BF76CFF-E361-ED4E-BB34-FABD388E4B4C}">
      <dgm:prSet/>
      <dgm:spPr/>
      <dgm:t>
        <a:bodyPr/>
        <a:lstStyle/>
        <a:p>
          <a:endParaRPr lang="en-US"/>
        </a:p>
      </dgm:t>
    </dgm:pt>
    <dgm:pt modelId="{643A884B-C39A-4D48-BC6A-8C72505EAA27}">
      <dgm:prSet custT="1"/>
      <dgm:spPr/>
      <dgm:t>
        <a:bodyPr/>
        <a:lstStyle/>
        <a:p>
          <a:r>
            <a:rPr lang="en-US" sz="2000" dirty="0" smtClean="0"/>
            <a:t>Loop Unrolling</a:t>
          </a:r>
          <a:endParaRPr lang="en-US" sz="2000" dirty="0"/>
        </a:p>
      </dgm:t>
    </dgm:pt>
    <dgm:pt modelId="{BFCA34AB-BB19-3A4A-97AB-62B869B124D0}" type="parTrans" cxnId="{17805E7C-FFFD-9E40-8C22-B2D5DD6B3816}">
      <dgm:prSet/>
      <dgm:spPr/>
      <dgm:t>
        <a:bodyPr/>
        <a:lstStyle/>
        <a:p>
          <a:endParaRPr lang="en-US"/>
        </a:p>
      </dgm:t>
    </dgm:pt>
    <dgm:pt modelId="{8BBFA3E3-D184-7641-A6FF-A8496E9CEDFA}" type="sibTrans" cxnId="{17805E7C-FFFD-9E40-8C22-B2D5DD6B3816}">
      <dgm:prSet/>
      <dgm:spPr/>
      <dgm:t>
        <a:bodyPr/>
        <a:lstStyle/>
        <a:p>
          <a:endParaRPr lang="en-US"/>
        </a:p>
      </dgm:t>
    </dgm:pt>
    <dgm:pt modelId="{9CEB7A22-DEFC-B740-9711-3F18F1F09183}">
      <dgm:prSet custT="1"/>
      <dgm:spPr/>
      <dgm:t>
        <a:bodyPr/>
        <a:lstStyle/>
        <a:p>
          <a:r>
            <a:rPr lang="en-US" sz="2000" dirty="0" smtClean="0"/>
            <a:t>Loop Pipelining</a:t>
          </a:r>
          <a:endParaRPr lang="en-US" sz="2000" dirty="0"/>
        </a:p>
      </dgm:t>
    </dgm:pt>
    <dgm:pt modelId="{C93D5E18-EC02-A645-87A5-A7177838C3DE}" type="parTrans" cxnId="{9B9320FF-9555-614F-ADED-760A5CABB980}">
      <dgm:prSet/>
      <dgm:spPr/>
      <dgm:t>
        <a:bodyPr/>
        <a:lstStyle/>
        <a:p>
          <a:endParaRPr lang="en-US"/>
        </a:p>
      </dgm:t>
    </dgm:pt>
    <dgm:pt modelId="{9239C014-504E-3946-88A7-6E8E71A6CD14}" type="sibTrans" cxnId="{9B9320FF-9555-614F-ADED-760A5CABB980}">
      <dgm:prSet/>
      <dgm:spPr/>
      <dgm:t>
        <a:bodyPr/>
        <a:lstStyle/>
        <a:p>
          <a:endParaRPr lang="en-US"/>
        </a:p>
      </dgm:t>
    </dgm:pt>
    <dgm:pt modelId="{7E4626CC-2CA1-BC49-BF4B-FFF71C24CF0E}">
      <dgm:prSet custT="1"/>
      <dgm:spPr/>
      <dgm:t>
        <a:bodyPr/>
        <a:lstStyle/>
        <a:p>
          <a:r>
            <a:rPr lang="en-US" sz="2000" dirty="0" smtClean="0"/>
            <a:t>Loop Flattening</a:t>
          </a:r>
          <a:endParaRPr lang="en-US" sz="2000" dirty="0"/>
        </a:p>
      </dgm:t>
    </dgm:pt>
    <dgm:pt modelId="{BF545B1F-0FB2-C44E-BE47-0C8E60956A90}" type="parTrans" cxnId="{2A22369F-BAC5-684A-BDDD-0CF24D4F2D5F}">
      <dgm:prSet/>
      <dgm:spPr/>
      <dgm:t>
        <a:bodyPr/>
        <a:lstStyle/>
        <a:p>
          <a:endParaRPr lang="en-US"/>
        </a:p>
      </dgm:t>
    </dgm:pt>
    <dgm:pt modelId="{C3452DD9-16DB-A340-A1DA-9588C6BBFCAC}" type="sibTrans" cxnId="{2A22369F-BAC5-684A-BDDD-0CF24D4F2D5F}">
      <dgm:prSet/>
      <dgm:spPr/>
      <dgm:t>
        <a:bodyPr/>
        <a:lstStyle/>
        <a:p>
          <a:endParaRPr lang="en-US"/>
        </a:p>
      </dgm:t>
    </dgm:pt>
    <dgm:pt modelId="{38F3285D-ADCE-0E44-867B-A233C7B512D2}">
      <dgm:prSet custT="1"/>
      <dgm:spPr/>
      <dgm:t>
        <a:bodyPr/>
        <a:lstStyle/>
        <a:p>
          <a:r>
            <a:rPr lang="en-US" sz="2000" dirty="0" smtClean="0"/>
            <a:t>Array Partitioning</a:t>
          </a:r>
          <a:endParaRPr lang="en-US" sz="2000" dirty="0"/>
        </a:p>
      </dgm:t>
    </dgm:pt>
    <dgm:pt modelId="{EB626148-2126-E042-B284-E017EA3003B9}" type="parTrans" cxnId="{66423275-951A-F145-A825-E1A0293FC730}">
      <dgm:prSet/>
      <dgm:spPr/>
      <dgm:t>
        <a:bodyPr/>
        <a:lstStyle/>
        <a:p>
          <a:endParaRPr lang="en-US"/>
        </a:p>
      </dgm:t>
    </dgm:pt>
    <dgm:pt modelId="{E503B300-5E64-0E46-AC2D-88E4F4776485}" type="sibTrans" cxnId="{66423275-951A-F145-A825-E1A0293FC730}">
      <dgm:prSet/>
      <dgm:spPr/>
      <dgm:t>
        <a:bodyPr/>
        <a:lstStyle/>
        <a:p>
          <a:endParaRPr lang="en-US"/>
        </a:p>
      </dgm:t>
    </dgm:pt>
    <dgm:pt modelId="{936719AD-03C8-8349-A279-F6A68C356C61}">
      <dgm:prSet custT="1"/>
      <dgm:spPr/>
      <dgm:t>
        <a:bodyPr/>
        <a:lstStyle/>
        <a:p>
          <a:r>
            <a:rPr lang="en-US" sz="2000" dirty="0" smtClean="0"/>
            <a:t>Block</a:t>
          </a:r>
          <a:endParaRPr lang="en-US" sz="1800" dirty="0"/>
        </a:p>
      </dgm:t>
    </dgm:pt>
    <dgm:pt modelId="{1A21396C-8ED1-6D49-859F-1E4D52867CBA}" type="parTrans" cxnId="{1E7FECB1-142C-9E48-892B-8BD60C409A6D}">
      <dgm:prSet/>
      <dgm:spPr/>
      <dgm:t>
        <a:bodyPr/>
        <a:lstStyle/>
        <a:p>
          <a:endParaRPr lang="en-US"/>
        </a:p>
      </dgm:t>
    </dgm:pt>
    <dgm:pt modelId="{43A90168-4A4D-C04A-90ED-95DE6CBAD76F}" type="sibTrans" cxnId="{1E7FECB1-142C-9E48-892B-8BD60C409A6D}">
      <dgm:prSet/>
      <dgm:spPr/>
      <dgm:t>
        <a:bodyPr/>
        <a:lstStyle/>
        <a:p>
          <a:endParaRPr lang="en-US"/>
        </a:p>
      </dgm:t>
    </dgm:pt>
    <dgm:pt modelId="{25187905-2B8A-5F47-98FA-E8DD230064CD}">
      <dgm:prSet custT="1"/>
      <dgm:spPr/>
      <dgm:t>
        <a:bodyPr/>
        <a:lstStyle/>
        <a:p>
          <a:r>
            <a:rPr lang="en-US" sz="2000" dirty="0" smtClean="0"/>
            <a:t>Cyclic</a:t>
          </a:r>
          <a:endParaRPr lang="en-US" sz="1800" dirty="0"/>
        </a:p>
      </dgm:t>
    </dgm:pt>
    <dgm:pt modelId="{B84BF415-78DF-1541-B883-47FF05F479EE}" type="parTrans" cxnId="{DD1A5BA9-4A09-464A-BA92-09E561F93D33}">
      <dgm:prSet/>
      <dgm:spPr/>
      <dgm:t>
        <a:bodyPr/>
        <a:lstStyle/>
        <a:p>
          <a:endParaRPr lang="en-US"/>
        </a:p>
      </dgm:t>
    </dgm:pt>
    <dgm:pt modelId="{A33A7568-010B-5D48-91BE-3C80FDA4C1BD}" type="sibTrans" cxnId="{DD1A5BA9-4A09-464A-BA92-09E561F93D33}">
      <dgm:prSet/>
      <dgm:spPr/>
      <dgm:t>
        <a:bodyPr/>
        <a:lstStyle/>
        <a:p>
          <a:endParaRPr lang="en-US"/>
        </a:p>
      </dgm:t>
    </dgm:pt>
    <dgm:pt modelId="{D4E47E7A-4BDB-F64B-9C63-751088CF0E85}">
      <dgm:prSet custT="1"/>
      <dgm:spPr/>
      <dgm:t>
        <a:bodyPr/>
        <a:lstStyle/>
        <a:p>
          <a:r>
            <a:rPr lang="en-US" sz="2000" dirty="0" smtClean="0"/>
            <a:t>Complete</a:t>
          </a:r>
          <a:endParaRPr lang="en-US" sz="1800" dirty="0"/>
        </a:p>
      </dgm:t>
    </dgm:pt>
    <dgm:pt modelId="{8358E1B2-A7C0-3641-9F43-AB93F78B9E82}" type="parTrans" cxnId="{3A518D9E-D716-E843-BB59-7A7000B06D9A}">
      <dgm:prSet/>
      <dgm:spPr/>
      <dgm:t>
        <a:bodyPr/>
        <a:lstStyle/>
        <a:p>
          <a:endParaRPr lang="en-US"/>
        </a:p>
      </dgm:t>
    </dgm:pt>
    <dgm:pt modelId="{0C139E0A-50A1-D245-84C0-4BBC7B005FBE}" type="sibTrans" cxnId="{3A518D9E-D716-E843-BB59-7A7000B06D9A}">
      <dgm:prSet/>
      <dgm:spPr/>
      <dgm:t>
        <a:bodyPr/>
        <a:lstStyle/>
        <a:p>
          <a:endParaRPr lang="en-US"/>
        </a:p>
      </dgm:t>
    </dgm:pt>
    <dgm:pt modelId="{547AD6D5-CE24-BE42-BFFE-88CA198375BE}" type="pres">
      <dgm:prSet presAssocID="{414BCF6B-838A-054F-A08D-D1DA91ACC7D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BC63DB9-3AA6-854A-B0EB-E3B0B63ADC1C}" type="pres">
      <dgm:prSet presAssocID="{ED490065-CA45-5146-B328-BA1F6F46D366}" presName="hierRoot1" presStyleCnt="0"/>
      <dgm:spPr/>
    </dgm:pt>
    <dgm:pt modelId="{0F4144F2-0F0F-2047-B7E6-784C400D8C0D}" type="pres">
      <dgm:prSet presAssocID="{ED490065-CA45-5146-B328-BA1F6F46D366}" presName="composite" presStyleCnt="0"/>
      <dgm:spPr/>
    </dgm:pt>
    <dgm:pt modelId="{08196B62-5E1F-B846-B941-5D243252C5CD}" type="pres">
      <dgm:prSet presAssocID="{ED490065-CA45-5146-B328-BA1F6F46D366}" presName="background" presStyleLbl="node0" presStyleIdx="0" presStyleCnt="1"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AC4FA1CA-F785-C449-BDC4-A9A2F50793B7}" type="pres">
      <dgm:prSet presAssocID="{ED490065-CA45-5146-B328-BA1F6F46D366}" presName="text" presStyleLbl="fgAcc0" presStyleIdx="0" presStyleCnt="1" custScaleX="320857" custScaleY="100882" custLinFactNeighborX="61640" custLinFactNeighborY="-369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C8A52-08CF-A946-BB73-5A3366417DDC}" type="pres">
      <dgm:prSet presAssocID="{ED490065-CA45-5146-B328-BA1F6F46D366}" presName="hierChild2" presStyleCnt="0"/>
      <dgm:spPr/>
    </dgm:pt>
    <dgm:pt modelId="{47D38A3C-22B6-3544-9B27-F49D77381F61}" type="pres">
      <dgm:prSet presAssocID="{56CB0747-F18D-3E48-B79A-78F1CA826598}" presName="Name10" presStyleLbl="parChTrans1D2" presStyleIdx="0" presStyleCnt="3"/>
      <dgm:spPr/>
      <dgm:t>
        <a:bodyPr/>
        <a:lstStyle/>
        <a:p>
          <a:endParaRPr lang="en-US"/>
        </a:p>
      </dgm:t>
    </dgm:pt>
    <dgm:pt modelId="{753C6510-5264-E44F-87BE-B86BEB850EE0}" type="pres">
      <dgm:prSet presAssocID="{F5789F91-DACB-7847-ADF4-4F6F3A116E18}" presName="hierRoot2" presStyleCnt="0"/>
      <dgm:spPr/>
    </dgm:pt>
    <dgm:pt modelId="{B6D6D68E-4A5A-8D43-BA5A-41B6948AB3D7}" type="pres">
      <dgm:prSet presAssocID="{F5789F91-DACB-7847-ADF4-4F6F3A116E18}" presName="composite2" presStyleCnt="0"/>
      <dgm:spPr/>
    </dgm:pt>
    <dgm:pt modelId="{831BA316-BAE0-D149-8F74-C7E20E3B452B}" type="pres">
      <dgm:prSet presAssocID="{F5789F91-DACB-7847-ADF4-4F6F3A116E18}" presName="background2" presStyleLbl="node2" presStyleIdx="0" presStyleCnt="3"/>
      <dgm:spPr>
        <a:solidFill>
          <a:schemeClr val="accent4"/>
        </a:solidFill>
      </dgm:spPr>
    </dgm:pt>
    <dgm:pt modelId="{647D5114-B455-BC4A-BFBA-6F02C64379ED}" type="pres">
      <dgm:prSet presAssocID="{F5789F91-DACB-7847-ADF4-4F6F3A116E18}" presName="text2" presStyleLbl="fgAcc2" presStyleIdx="0" presStyleCnt="3" custScaleX="1318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6FEDCC-7A80-3B48-8CD8-10B918014CB5}" type="pres">
      <dgm:prSet presAssocID="{F5789F91-DACB-7847-ADF4-4F6F3A116E18}" presName="hierChild3" presStyleCnt="0"/>
      <dgm:spPr/>
    </dgm:pt>
    <dgm:pt modelId="{788BA9DA-0762-D14B-83A9-79EF6640D48F}" type="pres">
      <dgm:prSet presAssocID="{7AF50EEC-AB71-D840-92CF-FC2E95E8BF9F}" presName="Name17" presStyleLbl="parChTrans1D3" presStyleIdx="0" presStyleCnt="7"/>
      <dgm:spPr/>
      <dgm:t>
        <a:bodyPr/>
        <a:lstStyle/>
        <a:p>
          <a:endParaRPr lang="en-US"/>
        </a:p>
      </dgm:t>
    </dgm:pt>
    <dgm:pt modelId="{52C864E7-7C1E-7D4A-9F42-6F995ADBAD54}" type="pres">
      <dgm:prSet presAssocID="{EEA617C9-A12E-F64A-9995-C6789575FDD4}" presName="hierRoot3" presStyleCnt="0"/>
      <dgm:spPr/>
    </dgm:pt>
    <dgm:pt modelId="{23302A39-E8C4-C64D-8456-20568DDEBC94}" type="pres">
      <dgm:prSet presAssocID="{EEA617C9-A12E-F64A-9995-C6789575FDD4}" presName="composite3" presStyleCnt="0"/>
      <dgm:spPr/>
    </dgm:pt>
    <dgm:pt modelId="{4398B333-9351-3846-B1C8-D9200415AFDA}" type="pres">
      <dgm:prSet presAssocID="{EEA617C9-A12E-F64A-9995-C6789575FDD4}" presName="background3" presStyleLbl="node3" presStyleIdx="0" presStyleCnt="7"/>
      <dgm:spPr>
        <a:solidFill>
          <a:schemeClr val="accent4"/>
        </a:solidFill>
      </dgm:spPr>
    </dgm:pt>
    <dgm:pt modelId="{11700F75-FB4D-1148-A52D-F2559A19CF23}" type="pres">
      <dgm:prSet presAssocID="{EEA617C9-A12E-F64A-9995-C6789575FDD4}" presName="text3" presStyleLbl="fgAcc3" presStyleIdx="0" presStyleCnt="7" custScaleX="133582" custLinFactNeighborY="18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41A180-25B6-5C4D-9EAC-1EBD22A73E1E}" type="pres">
      <dgm:prSet presAssocID="{EEA617C9-A12E-F64A-9995-C6789575FDD4}" presName="hierChild4" presStyleCnt="0"/>
      <dgm:spPr/>
    </dgm:pt>
    <dgm:pt modelId="{12C09718-18F2-0445-89CB-353928A1066E}" type="pres">
      <dgm:prSet presAssocID="{91EF7B3D-B990-6B45-AF09-6E85CA44CAB5}" presName="Name17" presStyleLbl="parChTrans1D3" presStyleIdx="1" presStyleCnt="7"/>
      <dgm:spPr/>
      <dgm:t>
        <a:bodyPr/>
        <a:lstStyle/>
        <a:p>
          <a:endParaRPr lang="en-US"/>
        </a:p>
      </dgm:t>
    </dgm:pt>
    <dgm:pt modelId="{AD53B752-2AFE-A84D-9251-B65AD428BBF9}" type="pres">
      <dgm:prSet presAssocID="{BF49E6DB-49AE-AD4F-A957-2FD804243CC8}" presName="hierRoot3" presStyleCnt="0"/>
      <dgm:spPr/>
    </dgm:pt>
    <dgm:pt modelId="{03C684F1-CA9A-A54D-9DBA-07FEB05FEB88}" type="pres">
      <dgm:prSet presAssocID="{BF49E6DB-49AE-AD4F-A957-2FD804243CC8}" presName="composite3" presStyleCnt="0"/>
      <dgm:spPr/>
    </dgm:pt>
    <dgm:pt modelId="{48761C90-6407-FB4B-AB34-7072EC7E5075}" type="pres">
      <dgm:prSet presAssocID="{BF49E6DB-49AE-AD4F-A957-2FD804243CC8}" presName="background3" presStyleLbl="node3" presStyleIdx="1" presStyleCnt="7"/>
      <dgm:spPr>
        <a:solidFill>
          <a:schemeClr val="accent4"/>
        </a:solidFill>
      </dgm:spPr>
    </dgm:pt>
    <dgm:pt modelId="{686CB694-A652-B64D-98F3-322C1DC3149B}" type="pres">
      <dgm:prSet presAssocID="{BF49E6DB-49AE-AD4F-A957-2FD804243CC8}" presName="text3" presStyleLbl="fgAcc3" presStyleIdx="1" presStyleCnt="7" custScaleX="155390" custLinFactNeighborY="18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85416F-3F1C-5048-8F74-00631D4FA607}" type="pres">
      <dgm:prSet presAssocID="{BF49E6DB-49AE-AD4F-A957-2FD804243CC8}" presName="hierChild4" presStyleCnt="0"/>
      <dgm:spPr/>
    </dgm:pt>
    <dgm:pt modelId="{1CF8BF8E-1079-1D44-9D3F-0F3A7F85C9B7}" type="pres">
      <dgm:prSet presAssocID="{92BD3D0B-27AB-6B4A-9CC0-6519902B0845}" presName="Name17" presStyleLbl="parChTrans1D3" presStyleIdx="2" presStyleCnt="7"/>
      <dgm:spPr/>
      <dgm:t>
        <a:bodyPr/>
        <a:lstStyle/>
        <a:p>
          <a:endParaRPr lang="en-US"/>
        </a:p>
      </dgm:t>
    </dgm:pt>
    <dgm:pt modelId="{AFE0FAD9-B1FB-524E-97C3-24F307F74B4C}" type="pres">
      <dgm:prSet presAssocID="{5A635FFB-DB58-C94A-B2A8-22CBB25766CA}" presName="hierRoot3" presStyleCnt="0"/>
      <dgm:spPr/>
    </dgm:pt>
    <dgm:pt modelId="{22D9666B-409C-E342-BA37-0B632833A40E}" type="pres">
      <dgm:prSet presAssocID="{5A635FFB-DB58-C94A-B2A8-22CBB25766CA}" presName="composite3" presStyleCnt="0"/>
      <dgm:spPr/>
    </dgm:pt>
    <dgm:pt modelId="{1C1BE6CC-0C5D-7740-9274-5E92CB4DC523}" type="pres">
      <dgm:prSet presAssocID="{5A635FFB-DB58-C94A-B2A8-22CBB25766CA}" presName="background3" presStyleLbl="node3" presStyleIdx="2" presStyleCnt="7"/>
      <dgm:spPr>
        <a:solidFill>
          <a:schemeClr val="accent4"/>
        </a:solidFill>
      </dgm:spPr>
    </dgm:pt>
    <dgm:pt modelId="{4471DD02-C7EF-2B4E-82C3-ABED0F9C9E98}" type="pres">
      <dgm:prSet presAssocID="{5A635FFB-DB58-C94A-B2A8-22CBB25766CA}" presName="text3" presStyleLbl="fgAcc3" presStyleIdx="2" presStyleCnt="7" custScaleX="130987" custLinFactNeighborX="-4472" custLinFactNeighborY="196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9A7129-C9A0-ED49-8E32-43050E75A81D}" type="pres">
      <dgm:prSet presAssocID="{5A635FFB-DB58-C94A-B2A8-22CBB25766CA}" presName="hierChild4" presStyleCnt="0"/>
      <dgm:spPr/>
    </dgm:pt>
    <dgm:pt modelId="{063C1F6E-C708-FF42-94E9-161B43BD3CBF}" type="pres">
      <dgm:prSet presAssocID="{8921A583-D505-8742-94DE-FC1EF9E0441F}" presName="Name10" presStyleLbl="parChTrans1D2" presStyleIdx="1" presStyleCnt="3"/>
      <dgm:spPr/>
      <dgm:t>
        <a:bodyPr/>
        <a:lstStyle/>
        <a:p>
          <a:endParaRPr lang="en-US"/>
        </a:p>
      </dgm:t>
    </dgm:pt>
    <dgm:pt modelId="{12D1DE82-4C8A-4E4C-97E6-6DD1B04604F6}" type="pres">
      <dgm:prSet presAssocID="{94672E93-2B94-0543-AD46-D02446B2EA42}" presName="hierRoot2" presStyleCnt="0"/>
      <dgm:spPr/>
    </dgm:pt>
    <dgm:pt modelId="{09B11BAD-59E4-C24C-8509-462825CA4560}" type="pres">
      <dgm:prSet presAssocID="{94672E93-2B94-0543-AD46-D02446B2EA42}" presName="composite2" presStyleCnt="0"/>
      <dgm:spPr/>
    </dgm:pt>
    <dgm:pt modelId="{0F4FDD9B-89A3-C54E-8B52-C56781FB3D69}" type="pres">
      <dgm:prSet presAssocID="{94672E93-2B94-0543-AD46-D02446B2EA42}" presName="background2" presStyleLbl="node2" presStyleIdx="1" presStyleCnt="3"/>
      <dgm:spPr>
        <a:solidFill>
          <a:schemeClr val="accent4"/>
        </a:solidFill>
      </dgm:spPr>
    </dgm:pt>
    <dgm:pt modelId="{63F5DDC0-E17E-984B-9011-28FCB1B3C799}" type="pres">
      <dgm:prSet presAssocID="{94672E93-2B94-0543-AD46-D02446B2EA42}" presName="text2" presStyleLbl="fgAcc2" presStyleIdx="1" presStyleCnt="3" custLinFactNeighborX="-22151" custLinFactNeighborY="-16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47E089-9BD2-144A-8D61-5F0DD988E1CE}" type="pres">
      <dgm:prSet presAssocID="{94672E93-2B94-0543-AD46-D02446B2EA42}" presName="hierChild3" presStyleCnt="0"/>
      <dgm:spPr/>
    </dgm:pt>
    <dgm:pt modelId="{27F9F845-A383-A04B-BEED-CB492783D46E}" type="pres">
      <dgm:prSet presAssocID="{BFCA34AB-BB19-3A4A-97AB-62B869B124D0}" presName="Name17" presStyleLbl="parChTrans1D3" presStyleIdx="3" presStyleCnt="7"/>
      <dgm:spPr/>
      <dgm:t>
        <a:bodyPr/>
        <a:lstStyle/>
        <a:p>
          <a:endParaRPr lang="en-US"/>
        </a:p>
      </dgm:t>
    </dgm:pt>
    <dgm:pt modelId="{9A58E796-18F0-894D-8FF4-D274AA87109B}" type="pres">
      <dgm:prSet presAssocID="{643A884B-C39A-4D48-BC6A-8C72505EAA27}" presName="hierRoot3" presStyleCnt="0"/>
      <dgm:spPr/>
    </dgm:pt>
    <dgm:pt modelId="{50D7F0C7-02C6-4740-B909-7DB5EFDCBD76}" type="pres">
      <dgm:prSet presAssocID="{643A884B-C39A-4D48-BC6A-8C72505EAA27}" presName="composite3" presStyleCnt="0"/>
      <dgm:spPr/>
    </dgm:pt>
    <dgm:pt modelId="{42C77660-5F09-134C-B257-29A4874EE035}" type="pres">
      <dgm:prSet presAssocID="{643A884B-C39A-4D48-BC6A-8C72505EAA27}" presName="background3" presStyleLbl="node3" presStyleIdx="3" presStyleCnt="7"/>
      <dgm:spPr>
        <a:solidFill>
          <a:schemeClr val="accent4"/>
        </a:solidFill>
      </dgm:spPr>
    </dgm:pt>
    <dgm:pt modelId="{BAF35927-F0B3-D045-BB95-6C1B3FDF22BB}" type="pres">
      <dgm:prSet presAssocID="{643A884B-C39A-4D48-BC6A-8C72505EAA27}" presName="text3" presStyleLbl="fgAcc3" presStyleIdx="3" presStyleCnt="7" custScaleX="143335" custLinFactNeighborY="207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4BEAAED-9C4D-194D-BFF7-3541F1620EAE}" type="pres">
      <dgm:prSet presAssocID="{643A884B-C39A-4D48-BC6A-8C72505EAA27}" presName="hierChild4" presStyleCnt="0"/>
      <dgm:spPr/>
    </dgm:pt>
    <dgm:pt modelId="{F65A5273-7099-5348-8E83-BCD4810113CB}" type="pres">
      <dgm:prSet presAssocID="{C93D5E18-EC02-A645-87A5-A7177838C3DE}" presName="Name17" presStyleLbl="parChTrans1D3" presStyleIdx="4" presStyleCnt="7"/>
      <dgm:spPr/>
      <dgm:t>
        <a:bodyPr/>
        <a:lstStyle/>
        <a:p>
          <a:endParaRPr lang="en-US"/>
        </a:p>
      </dgm:t>
    </dgm:pt>
    <dgm:pt modelId="{BF8F0BC0-30E6-3E45-AD11-93D366BD38C3}" type="pres">
      <dgm:prSet presAssocID="{9CEB7A22-DEFC-B740-9711-3F18F1F09183}" presName="hierRoot3" presStyleCnt="0"/>
      <dgm:spPr/>
    </dgm:pt>
    <dgm:pt modelId="{0F8FB9D7-5C19-6F4E-AADB-7F41425E8ACF}" type="pres">
      <dgm:prSet presAssocID="{9CEB7A22-DEFC-B740-9711-3F18F1F09183}" presName="composite3" presStyleCnt="0"/>
      <dgm:spPr/>
    </dgm:pt>
    <dgm:pt modelId="{A13EFE20-A913-3942-B0C9-23D2E0E5A57B}" type="pres">
      <dgm:prSet presAssocID="{9CEB7A22-DEFC-B740-9711-3F18F1F09183}" presName="background3" presStyleLbl="node3" presStyleIdx="4" presStyleCnt="7"/>
      <dgm:spPr>
        <a:solidFill>
          <a:schemeClr val="accent4"/>
        </a:solidFill>
      </dgm:spPr>
    </dgm:pt>
    <dgm:pt modelId="{A9DC80EE-CA07-5240-870F-DCA73103A703}" type="pres">
      <dgm:prSet presAssocID="{9CEB7A22-DEFC-B740-9711-3F18F1F09183}" presName="text3" presStyleLbl="fgAcc3" presStyleIdx="4" presStyleCnt="7" custScaleX="143771" custLinFactNeighborX="-4070" custLinFactNeighborY="216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C2B0AA3-19C7-6847-906F-5D57D4D8E214}" type="pres">
      <dgm:prSet presAssocID="{9CEB7A22-DEFC-B740-9711-3F18F1F09183}" presName="hierChild4" presStyleCnt="0"/>
      <dgm:spPr/>
    </dgm:pt>
    <dgm:pt modelId="{5B21DA9A-072D-434E-B38B-A731735183FC}" type="pres">
      <dgm:prSet presAssocID="{BF545B1F-0FB2-C44E-BE47-0C8E60956A90}" presName="Name17" presStyleLbl="parChTrans1D3" presStyleIdx="5" presStyleCnt="7"/>
      <dgm:spPr/>
      <dgm:t>
        <a:bodyPr/>
        <a:lstStyle/>
        <a:p>
          <a:endParaRPr lang="en-US"/>
        </a:p>
      </dgm:t>
    </dgm:pt>
    <dgm:pt modelId="{B65238E7-2CB4-684F-826F-F574350BB11A}" type="pres">
      <dgm:prSet presAssocID="{7E4626CC-2CA1-BC49-BF4B-FFF71C24CF0E}" presName="hierRoot3" presStyleCnt="0"/>
      <dgm:spPr/>
    </dgm:pt>
    <dgm:pt modelId="{F89A8229-CFC8-1B46-9AAA-73DF45A1605C}" type="pres">
      <dgm:prSet presAssocID="{7E4626CC-2CA1-BC49-BF4B-FFF71C24CF0E}" presName="composite3" presStyleCnt="0"/>
      <dgm:spPr/>
    </dgm:pt>
    <dgm:pt modelId="{7570DAEE-2FE6-EF44-9783-F6872619AA2F}" type="pres">
      <dgm:prSet presAssocID="{7E4626CC-2CA1-BC49-BF4B-FFF71C24CF0E}" presName="background3" presStyleLbl="node3" presStyleIdx="5" presStyleCnt="7"/>
      <dgm:spPr>
        <a:solidFill>
          <a:schemeClr val="accent4"/>
        </a:solidFill>
      </dgm:spPr>
    </dgm:pt>
    <dgm:pt modelId="{28BA4482-F11B-C444-9B83-461455885995}" type="pres">
      <dgm:prSet presAssocID="{7E4626CC-2CA1-BC49-BF4B-FFF71C24CF0E}" presName="text3" presStyleLbl="fgAcc3" presStyleIdx="5" presStyleCnt="7" custScaleX="150330" custLinFactNeighborY="207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4629D6-DA0C-DA49-BEA5-BD69707F8F1D}" type="pres">
      <dgm:prSet presAssocID="{7E4626CC-2CA1-BC49-BF4B-FFF71C24CF0E}" presName="hierChild4" presStyleCnt="0"/>
      <dgm:spPr/>
    </dgm:pt>
    <dgm:pt modelId="{370C62A9-D51E-A043-A38F-0C510DACB8E7}" type="pres">
      <dgm:prSet presAssocID="{28992FCA-48EF-644F-99B0-AA2E5F23C61B}" presName="Name10" presStyleLbl="parChTrans1D2" presStyleIdx="2" presStyleCnt="3"/>
      <dgm:spPr/>
      <dgm:t>
        <a:bodyPr/>
        <a:lstStyle/>
        <a:p>
          <a:endParaRPr lang="en-US"/>
        </a:p>
      </dgm:t>
    </dgm:pt>
    <dgm:pt modelId="{A8BC7EF4-F05D-1A43-BE3B-328BE4690660}" type="pres">
      <dgm:prSet presAssocID="{CE48891B-0462-6042-B510-59DB36465283}" presName="hierRoot2" presStyleCnt="0"/>
      <dgm:spPr/>
    </dgm:pt>
    <dgm:pt modelId="{C6677FB2-C5DD-D34E-BBF4-9A03AB15D301}" type="pres">
      <dgm:prSet presAssocID="{CE48891B-0462-6042-B510-59DB36465283}" presName="composite2" presStyleCnt="0"/>
      <dgm:spPr/>
    </dgm:pt>
    <dgm:pt modelId="{DCC7D101-FDE0-1E46-9EEC-02C203EA7F76}" type="pres">
      <dgm:prSet presAssocID="{CE48891B-0462-6042-B510-59DB36465283}" presName="background2" presStyleLbl="node2" presStyleIdx="2" presStyleCnt="3"/>
      <dgm:spPr>
        <a:solidFill>
          <a:schemeClr val="accent4"/>
        </a:solidFill>
      </dgm:spPr>
    </dgm:pt>
    <dgm:pt modelId="{6910ADEF-30C8-9446-ADC8-4D6F7A39A256}" type="pres">
      <dgm:prSet presAssocID="{CE48891B-0462-6042-B510-59DB36465283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B63309-0901-FA46-AF31-1B19258E6276}" type="pres">
      <dgm:prSet presAssocID="{CE48891B-0462-6042-B510-59DB36465283}" presName="hierChild3" presStyleCnt="0"/>
      <dgm:spPr/>
    </dgm:pt>
    <dgm:pt modelId="{7D47083F-7894-C045-AE71-D235AD9F4DDF}" type="pres">
      <dgm:prSet presAssocID="{EB626148-2126-E042-B284-E017EA3003B9}" presName="Name17" presStyleLbl="parChTrans1D3" presStyleIdx="6" presStyleCnt="7"/>
      <dgm:spPr/>
      <dgm:t>
        <a:bodyPr/>
        <a:lstStyle/>
        <a:p>
          <a:endParaRPr lang="en-US"/>
        </a:p>
      </dgm:t>
    </dgm:pt>
    <dgm:pt modelId="{FBDFE914-391D-A745-93A1-FC6619C3817C}" type="pres">
      <dgm:prSet presAssocID="{38F3285D-ADCE-0E44-867B-A233C7B512D2}" presName="hierRoot3" presStyleCnt="0"/>
      <dgm:spPr/>
    </dgm:pt>
    <dgm:pt modelId="{1AAA4A92-196A-5F4D-A1D2-FAB37457008D}" type="pres">
      <dgm:prSet presAssocID="{38F3285D-ADCE-0E44-867B-A233C7B512D2}" presName="composite3" presStyleCnt="0"/>
      <dgm:spPr/>
    </dgm:pt>
    <dgm:pt modelId="{88583DC1-0262-6042-89C0-92F91C6302AF}" type="pres">
      <dgm:prSet presAssocID="{38F3285D-ADCE-0E44-867B-A233C7B512D2}" presName="background3" presStyleLbl="node3" presStyleIdx="6" presStyleCnt="7"/>
      <dgm:spPr>
        <a:solidFill>
          <a:schemeClr val="accent4"/>
        </a:solidFill>
      </dgm:spPr>
    </dgm:pt>
    <dgm:pt modelId="{182560F0-5DE7-4343-A022-D1BCF2BD3200}" type="pres">
      <dgm:prSet presAssocID="{38F3285D-ADCE-0E44-867B-A233C7B512D2}" presName="text3" presStyleLbl="fgAcc3" presStyleIdx="6" presStyleCnt="7" custScaleX="163918" custLinFactNeighborY="1383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729324-1EDB-EC4E-9A6E-82A2AD29A5F5}" type="pres">
      <dgm:prSet presAssocID="{38F3285D-ADCE-0E44-867B-A233C7B512D2}" presName="hierChild4" presStyleCnt="0"/>
      <dgm:spPr/>
    </dgm:pt>
    <dgm:pt modelId="{1A95274C-539A-0B42-BF8B-AA64D0A42BE8}" type="pres">
      <dgm:prSet presAssocID="{1A21396C-8ED1-6D49-859F-1E4D52867CBA}" presName="Name23" presStyleLbl="parChTrans1D4" presStyleIdx="0" presStyleCnt="3"/>
      <dgm:spPr/>
      <dgm:t>
        <a:bodyPr/>
        <a:lstStyle/>
        <a:p>
          <a:endParaRPr lang="en-US"/>
        </a:p>
      </dgm:t>
    </dgm:pt>
    <dgm:pt modelId="{90E5BADD-F383-C14F-84A8-EBF73CB2A222}" type="pres">
      <dgm:prSet presAssocID="{936719AD-03C8-8349-A279-F6A68C356C61}" presName="hierRoot4" presStyleCnt="0"/>
      <dgm:spPr/>
    </dgm:pt>
    <dgm:pt modelId="{F7DAA199-3781-D945-AA7A-0791C046CAF4}" type="pres">
      <dgm:prSet presAssocID="{936719AD-03C8-8349-A279-F6A68C356C61}" presName="composite4" presStyleCnt="0"/>
      <dgm:spPr/>
    </dgm:pt>
    <dgm:pt modelId="{0C52A374-360E-004E-9E35-33ECA9C74030}" type="pres">
      <dgm:prSet presAssocID="{936719AD-03C8-8349-A279-F6A68C356C61}" presName="background4" presStyleLbl="node4" presStyleIdx="0" presStyleCnt="3"/>
      <dgm:spPr>
        <a:solidFill>
          <a:schemeClr val="accent4"/>
        </a:solidFill>
      </dgm:spPr>
    </dgm:pt>
    <dgm:pt modelId="{1D060CE7-B2B1-424A-B1E2-D43BB8FFA2F1}" type="pres">
      <dgm:prSet presAssocID="{936719AD-03C8-8349-A279-F6A68C356C61}" presName="text4" presStyleLbl="fgAcc4" presStyleIdx="0" presStyleCnt="3" custScaleX="139927" custLinFactNeighborY="4149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B5E49E-A93D-FF41-B076-386EB18F6E82}" type="pres">
      <dgm:prSet presAssocID="{936719AD-03C8-8349-A279-F6A68C356C61}" presName="hierChild5" presStyleCnt="0"/>
      <dgm:spPr/>
    </dgm:pt>
    <dgm:pt modelId="{4080F46A-8C58-324E-B43D-09075FF496C5}" type="pres">
      <dgm:prSet presAssocID="{B84BF415-78DF-1541-B883-47FF05F479EE}" presName="Name23" presStyleLbl="parChTrans1D4" presStyleIdx="1" presStyleCnt="3"/>
      <dgm:spPr/>
      <dgm:t>
        <a:bodyPr/>
        <a:lstStyle/>
        <a:p>
          <a:endParaRPr lang="en-US"/>
        </a:p>
      </dgm:t>
    </dgm:pt>
    <dgm:pt modelId="{F2BA9051-F4D5-4845-8E79-17E62EE7A9B2}" type="pres">
      <dgm:prSet presAssocID="{25187905-2B8A-5F47-98FA-E8DD230064CD}" presName="hierRoot4" presStyleCnt="0"/>
      <dgm:spPr/>
    </dgm:pt>
    <dgm:pt modelId="{E5F70C2E-EC26-8745-95C9-DBA410F594B5}" type="pres">
      <dgm:prSet presAssocID="{25187905-2B8A-5F47-98FA-E8DD230064CD}" presName="composite4" presStyleCnt="0"/>
      <dgm:spPr/>
    </dgm:pt>
    <dgm:pt modelId="{464F8293-5E30-804B-BF25-CB1C1C67EE61}" type="pres">
      <dgm:prSet presAssocID="{25187905-2B8A-5F47-98FA-E8DD230064CD}" presName="background4" presStyleLbl="node4" presStyleIdx="1" presStyleCnt="3"/>
      <dgm:spPr>
        <a:solidFill>
          <a:schemeClr val="accent4"/>
        </a:solidFill>
      </dgm:spPr>
    </dgm:pt>
    <dgm:pt modelId="{5CE6B66E-5C16-2949-B77B-78CE31985A8C}" type="pres">
      <dgm:prSet presAssocID="{25187905-2B8A-5F47-98FA-E8DD230064CD}" presName="text4" presStyleLbl="fgAcc4" presStyleIdx="1" presStyleCnt="3" custScaleX="129993" custLinFactNeighborY="4379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9674F6-D72B-0B4B-A460-5714008867E7}" type="pres">
      <dgm:prSet presAssocID="{25187905-2B8A-5F47-98FA-E8DD230064CD}" presName="hierChild5" presStyleCnt="0"/>
      <dgm:spPr/>
    </dgm:pt>
    <dgm:pt modelId="{7A67518E-9336-6246-A9D2-D6B54E1D08D4}" type="pres">
      <dgm:prSet presAssocID="{8358E1B2-A7C0-3641-9F43-AB93F78B9E82}" presName="Name23" presStyleLbl="parChTrans1D4" presStyleIdx="2" presStyleCnt="3"/>
      <dgm:spPr/>
      <dgm:t>
        <a:bodyPr/>
        <a:lstStyle/>
        <a:p>
          <a:endParaRPr lang="en-US"/>
        </a:p>
      </dgm:t>
    </dgm:pt>
    <dgm:pt modelId="{04EC3F8D-0061-7341-9BC1-57C7A051027E}" type="pres">
      <dgm:prSet presAssocID="{D4E47E7A-4BDB-F64B-9C63-751088CF0E85}" presName="hierRoot4" presStyleCnt="0"/>
      <dgm:spPr/>
    </dgm:pt>
    <dgm:pt modelId="{27F1B4B1-B0DC-5649-AC6C-C707DF35A6C3}" type="pres">
      <dgm:prSet presAssocID="{D4E47E7A-4BDB-F64B-9C63-751088CF0E85}" presName="composite4" presStyleCnt="0"/>
      <dgm:spPr/>
    </dgm:pt>
    <dgm:pt modelId="{D656AB86-DE55-EB48-B531-FAB6C51FB432}" type="pres">
      <dgm:prSet presAssocID="{D4E47E7A-4BDB-F64B-9C63-751088CF0E85}" presName="background4" presStyleLbl="node4" presStyleIdx="2" presStyleCnt="3"/>
      <dgm:spPr>
        <a:solidFill>
          <a:schemeClr val="accent4"/>
        </a:solidFill>
      </dgm:spPr>
    </dgm:pt>
    <dgm:pt modelId="{6C7A30B5-09F3-B94E-98D0-A080723870A4}" type="pres">
      <dgm:prSet presAssocID="{D4E47E7A-4BDB-F64B-9C63-751088CF0E85}" presName="text4" presStyleLbl="fgAcc4" presStyleIdx="2" presStyleCnt="3" custScaleX="142790" custLinFactNeighborY="3918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6DFFC6-CAFD-8E48-B569-324463D2832D}" type="pres">
      <dgm:prSet presAssocID="{D4E47E7A-4BDB-F64B-9C63-751088CF0E85}" presName="hierChild5" presStyleCnt="0"/>
      <dgm:spPr/>
    </dgm:pt>
  </dgm:ptLst>
  <dgm:cxnLst>
    <dgm:cxn modelId="{05D5E765-B273-4CB9-B1AC-91C94948E5DB}" type="presOf" srcId="{BFCA34AB-BB19-3A4A-97AB-62B869B124D0}" destId="{27F9F845-A383-A04B-BEED-CB492783D46E}" srcOrd="0" destOrd="0" presId="urn:microsoft.com/office/officeart/2005/8/layout/hierarchy1"/>
    <dgm:cxn modelId="{0A0E7ECC-F393-4241-B894-5F3B724B2838}" type="presOf" srcId="{C93D5E18-EC02-A645-87A5-A7177838C3DE}" destId="{F65A5273-7099-5348-8E83-BCD4810113CB}" srcOrd="0" destOrd="0" presId="urn:microsoft.com/office/officeart/2005/8/layout/hierarchy1"/>
    <dgm:cxn modelId="{030FC9DE-FC2C-634C-94CA-ABC8A001531E}" srcId="{ED490065-CA45-5146-B328-BA1F6F46D366}" destId="{CE48891B-0462-6042-B510-59DB36465283}" srcOrd="2" destOrd="0" parTransId="{28992FCA-48EF-644F-99B0-AA2E5F23C61B}" sibTransId="{1EF9095A-C8AE-1246-A6DF-3B6898DB0AB2}"/>
    <dgm:cxn modelId="{6250785C-0C9D-477E-9E8B-79CD8CEC3B38}" type="presOf" srcId="{BF49E6DB-49AE-AD4F-A957-2FD804243CC8}" destId="{686CB694-A652-B64D-98F3-322C1DC3149B}" srcOrd="0" destOrd="0" presId="urn:microsoft.com/office/officeart/2005/8/layout/hierarchy1"/>
    <dgm:cxn modelId="{24E30A0C-D9AA-4E88-BA38-3E27EE3AA83E}" type="presOf" srcId="{8358E1B2-A7C0-3641-9F43-AB93F78B9E82}" destId="{7A67518E-9336-6246-A9D2-D6B54E1D08D4}" srcOrd="0" destOrd="0" presId="urn:microsoft.com/office/officeart/2005/8/layout/hierarchy1"/>
    <dgm:cxn modelId="{FF168F2C-52F0-4700-98F4-2CCD06B49B9A}" type="presOf" srcId="{38F3285D-ADCE-0E44-867B-A233C7B512D2}" destId="{182560F0-5DE7-4343-A022-D1BCF2BD3200}" srcOrd="0" destOrd="0" presId="urn:microsoft.com/office/officeart/2005/8/layout/hierarchy1"/>
    <dgm:cxn modelId="{BF4955E7-50FE-4D58-81AD-F1D15BB15BB9}" type="presOf" srcId="{B84BF415-78DF-1541-B883-47FF05F479EE}" destId="{4080F46A-8C58-324E-B43D-09075FF496C5}" srcOrd="0" destOrd="0" presId="urn:microsoft.com/office/officeart/2005/8/layout/hierarchy1"/>
    <dgm:cxn modelId="{9B9320FF-9555-614F-ADED-760A5CABB980}" srcId="{94672E93-2B94-0543-AD46-D02446B2EA42}" destId="{9CEB7A22-DEFC-B740-9711-3F18F1F09183}" srcOrd="1" destOrd="0" parTransId="{C93D5E18-EC02-A645-87A5-A7177838C3DE}" sibTransId="{9239C014-504E-3946-88A7-6E8E71A6CD14}"/>
    <dgm:cxn modelId="{2FD5C92F-18A9-4388-A823-83FCA02964F1}" type="presOf" srcId="{94672E93-2B94-0543-AD46-D02446B2EA42}" destId="{63F5DDC0-E17E-984B-9011-28FCB1B3C799}" srcOrd="0" destOrd="0" presId="urn:microsoft.com/office/officeart/2005/8/layout/hierarchy1"/>
    <dgm:cxn modelId="{637D4CD8-F5DE-4ABB-9AE2-3CB31E871145}" type="presOf" srcId="{9CEB7A22-DEFC-B740-9711-3F18F1F09183}" destId="{A9DC80EE-CA07-5240-870F-DCA73103A703}" srcOrd="0" destOrd="0" presId="urn:microsoft.com/office/officeart/2005/8/layout/hierarchy1"/>
    <dgm:cxn modelId="{FA275C9C-47EA-420C-AC13-E07F7F7FB361}" type="presOf" srcId="{643A884B-C39A-4D48-BC6A-8C72505EAA27}" destId="{BAF35927-F0B3-D045-BB95-6C1B3FDF22BB}" srcOrd="0" destOrd="0" presId="urn:microsoft.com/office/officeart/2005/8/layout/hierarchy1"/>
    <dgm:cxn modelId="{955C3F53-A62B-428E-BC1E-D2928C15B521}" type="presOf" srcId="{936719AD-03C8-8349-A279-F6A68C356C61}" destId="{1D060CE7-B2B1-424A-B1E2-D43BB8FFA2F1}" srcOrd="0" destOrd="0" presId="urn:microsoft.com/office/officeart/2005/8/layout/hierarchy1"/>
    <dgm:cxn modelId="{66423275-951A-F145-A825-E1A0293FC730}" srcId="{CE48891B-0462-6042-B510-59DB36465283}" destId="{38F3285D-ADCE-0E44-867B-A233C7B512D2}" srcOrd="0" destOrd="0" parTransId="{EB626148-2126-E042-B284-E017EA3003B9}" sibTransId="{E503B300-5E64-0E46-AC2D-88E4F4776485}"/>
    <dgm:cxn modelId="{9FFA4F71-8CD9-403B-9CC4-B04C8C976EFB}" type="presOf" srcId="{EB626148-2126-E042-B284-E017EA3003B9}" destId="{7D47083F-7894-C045-AE71-D235AD9F4DDF}" srcOrd="0" destOrd="0" presId="urn:microsoft.com/office/officeart/2005/8/layout/hierarchy1"/>
    <dgm:cxn modelId="{7BFC0339-05A5-4F3C-BCCF-63A5D9D5DCFE}" type="presOf" srcId="{5A635FFB-DB58-C94A-B2A8-22CBB25766CA}" destId="{4471DD02-C7EF-2B4E-82C3-ABED0F9C9E98}" srcOrd="0" destOrd="0" presId="urn:microsoft.com/office/officeart/2005/8/layout/hierarchy1"/>
    <dgm:cxn modelId="{3A518D9E-D716-E843-BB59-7A7000B06D9A}" srcId="{38F3285D-ADCE-0E44-867B-A233C7B512D2}" destId="{D4E47E7A-4BDB-F64B-9C63-751088CF0E85}" srcOrd="2" destOrd="0" parTransId="{8358E1B2-A7C0-3641-9F43-AB93F78B9E82}" sibTransId="{0C139E0A-50A1-D245-84C0-4BBC7B005FBE}"/>
    <dgm:cxn modelId="{677E78F2-D793-984E-9E08-11AEF89E26D3}" srcId="{ED490065-CA45-5146-B328-BA1F6F46D366}" destId="{F5789F91-DACB-7847-ADF4-4F6F3A116E18}" srcOrd="0" destOrd="0" parTransId="{56CB0747-F18D-3E48-B79A-78F1CA826598}" sibTransId="{C47C3B54-38C9-B340-98C3-6200CB09CA9B}"/>
    <dgm:cxn modelId="{626C0C7A-AAE0-42A7-8FED-5B65AA9A5EDA}" type="presOf" srcId="{BF545B1F-0FB2-C44E-BE47-0C8E60956A90}" destId="{5B21DA9A-072D-434E-B38B-A731735183FC}" srcOrd="0" destOrd="0" presId="urn:microsoft.com/office/officeart/2005/8/layout/hierarchy1"/>
    <dgm:cxn modelId="{B5055D31-2B88-4F6E-90A0-386A52892C05}" type="presOf" srcId="{25187905-2B8A-5F47-98FA-E8DD230064CD}" destId="{5CE6B66E-5C16-2949-B77B-78CE31985A8C}" srcOrd="0" destOrd="0" presId="urn:microsoft.com/office/officeart/2005/8/layout/hierarchy1"/>
    <dgm:cxn modelId="{C26D059C-E370-482F-AF0C-F422BD151BA0}" type="presOf" srcId="{CE48891B-0462-6042-B510-59DB36465283}" destId="{6910ADEF-30C8-9446-ADC8-4D6F7A39A256}" srcOrd="0" destOrd="0" presId="urn:microsoft.com/office/officeart/2005/8/layout/hierarchy1"/>
    <dgm:cxn modelId="{F49EAC45-160F-4141-B269-B1D171EF7BD5}" type="presOf" srcId="{F5789F91-DACB-7847-ADF4-4F6F3A116E18}" destId="{647D5114-B455-BC4A-BFBA-6F02C64379ED}" srcOrd="0" destOrd="0" presId="urn:microsoft.com/office/officeart/2005/8/layout/hierarchy1"/>
    <dgm:cxn modelId="{8F6F3D94-8E92-1F4A-88A3-7CE560613B99}" srcId="{ED490065-CA45-5146-B328-BA1F6F46D366}" destId="{94672E93-2B94-0543-AD46-D02446B2EA42}" srcOrd="1" destOrd="0" parTransId="{8921A583-D505-8742-94DE-FC1EF9E0441F}" sibTransId="{878013E1-1BF6-E545-9D39-B7B5AF7475CB}"/>
    <dgm:cxn modelId="{DD1A5BA9-4A09-464A-BA92-09E561F93D33}" srcId="{38F3285D-ADCE-0E44-867B-A233C7B512D2}" destId="{25187905-2B8A-5F47-98FA-E8DD230064CD}" srcOrd="1" destOrd="0" parTransId="{B84BF415-78DF-1541-B883-47FF05F479EE}" sibTransId="{A33A7568-010B-5D48-91BE-3C80FDA4C1BD}"/>
    <dgm:cxn modelId="{17805E7C-FFFD-9E40-8C22-B2D5DD6B3816}" srcId="{94672E93-2B94-0543-AD46-D02446B2EA42}" destId="{643A884B-C39A-4D48-BC6A-8C72505EAA27}" srcOrd="0" destOrd="0" parTransId="{BFCA34AB-BB19-3A4A-97AB-62B869B124D0}" sibTransId="{8BBFA3E3-D184-7641-A6FF-A8496E9CEDFA}"/>
    <dgm:cxn modelId="{2A22369F-BAC5-684A-BDDD-0CF24D4F2D5F}" srcId="{94672E93-2B94-0543-AD46-D02446B2EA42}" destId="{7E4626CC-2CA1-BC49-BF4B-FFF71C24CF0E}" srcOrd="2" destOrd="0" parTransId="{BF545B1F-0FB2-C44E-BE47-0C8E60956A90}" sibTransId="{C3452DD9-16DB-A340-A1DA-9588C6BBFCAC}"/>
    <dgm:cxn modelId="{5BF76CFF-E361-ED4E-BB34-FABD388E4B4C}" srcId="{F5789F91-DACB-7847-ADF4-4F6F3A116E18}" destId="{5A635FFB-DB58-C94A-B2A8-22CBB25766CA}" srcOrd="2" destOrd="0" parTransId="{92BD3D0B-27AB-6B4A-9CC0-6519902B0845}" sibTransId="{E49C7B88-10FE-9541-B9C1-0BD051F31F27}"/>
    <dgm:cxn modelId="{6C7EA376-4AD5-42F2-B2DB-FD094725DD28}" type="presOf" srcId="{92BD3D0B-27AB-6B4A-9CC0-6519902B0845}" destId="{1CF8BF8E-1079-1D44-9D3F-0F3A7F85C9B7}" srcOrd="0" destOrd="0" presId="urn:microsoft.com/office/officeart/2005/8/layout/hierarchy1"/>
    <dgm:cxn modelId="{6EA7AC6D-AAAC-4F14-9307-4A55AFC71826}" type="presOf" srcId="{EEA617C9-A12E-F64A-9995-C6789575FDD4}" destId="{11700F75-FB4D-1148-A52D-F2559A19CF23}" srcOrd="0" destOrd="0" presId="urn:microsoft.com/office/officeart/2005/8/layout/hierarchy1"/>
    <dgm:cxn modelId="{1E7FECB1-142C-9E48-892B-8BD60C409A6D}" srcId="{38F3285D-ADCE-0E44-867B-A233C7B512D2}" destId="{936719AD-03C8-8349-A279-F6A68C356C61}" srcOrd="0" destOrd="0" parTransId="{1A21396C-8ED1-6D49-859F-1E4D52867CBA}" sibTransId="{43A90168-4A4D-C04A-90ED-95DE6CBAD76F}"/>
    <dgm:cxn modelId="{C0911724-F28B-42CD-B300-0D77DAD816D7}" type="presOf" srcId="{8921A583-D505-8742-94DE-FC1EF9E0441F}" destId="{063C1F6E-C708-FF42-94E9-161B43BD3CBF}" srcOrd="0" destOrd="0" presId="urn:microsoft.com/office/officeart/2005/8/layout/hierarchy1"/>
    <dgm:cxn modelId="{D71B4645-C5BA-411B-B4FA-0A5A8052B4CE}" type="presOf" srcId="{414BCF6B-838A-054F-A08D-D1DA91ACC7D5}" destId="{547AD6D5-CE24-BE42-BFFE-88CA198375BE}" srcOrd="0" destOrd="0" presId="urn:microsoft.com/office/officeart/2005/8/layout/hierarchy1"/>
    <dgm:cxn modelId="{E09CB6D3-BAC2-4786-A1CD-C0B42D643604}" type="presOf" srcId="{56CB0747-F18D-3E48-B79A-78F1CA826598}" destId="{47D38A3C-22B6-3544-9B27-F49D77381F61}" srcOrd="0" destOrd="0" presId="urn:microsoft.com/office/officeart/2005/8/layout/hierarchy1"/>
    <dgm:cxn modelId="{9BF64125-CA3C-B043-A2FB-8F3CB0D680A4}" srcId="{414BCF6B-838A-054F-A08D-D1DA91ACC7D5}" destId="{ED490065-CA45-5146-B328-BA1F6F46D366}" srcOrd="0" destOrd="0" parTransId="{C0201E51-361C-354F-83D1-EEBCE3893ADB}" sibTransId="{55D44259-B14A-9E46-ACC9-16FDA045DFF0}"/>
    <dgm:cxn modelId="{128F6E57-508D-4C44-A6D1-473EF713D4A7}" type="presOf" srcId="{1A21396C-8ED1-6D49-859F-1E4D52867CBA}" destId="{1A95274C-539A-0B42-BF8B-AA64D0A42BE8}" srcOrd="0" destOrd="0" presId="urn:microsoft.com/office/officeart/2005/8/layout/hierarchy1"/>
    <dgm:cxn modelId="{EF12B2F2-98BB-4D6F-8F9F-2EA9D53337B0}" type="presOf" srcId="{7E4626CC-2CA1-BC49-BF4B-FFF71C24CF0E}" destId="{28BA4482-F11B-C444-9B83-461455885995}" srcOrd="0" destOrd="0" presId="urn:microsoft.com/office/officeart/2005/8/layout/hierarchy1"/>
    <dgm:cxn modelId="{F07430A3-84F3-4011-ADC7-0245B4C90CDB}" type="presOf" srcId="{91EF7B3D-B990-6B45-AF09-6E85CA44CAB5}" destId="{12C09718-18F2-0445-89CB-353928A1066E}" srcOrd="0" destOrd="0" presId="urn:microsoft.com/office/officeart/2005/8/layout/hierarchy1"/>
    <dgm:cxn modelId="{26502130-68D3-284E-8299-F99F7AA1E465}" srcId="{F5789F91-DACB-7847-ADF4-4F6F3A116E18}" destId="{BF49E6DB-49AE-AD4F-A957-2FD804243CC8}" srcOrd="1" destOrd="0" parTransId="{91EF7B3D-B990-6B45-AF09-6E85CA44CAB5}" sibTransId="{090C117C-540D-4045-91CA-F65392B8DB1C}"/>
    <dgm:cxn modelId="{25D023A6-2B73-4295-906A-6AE1701BC92C}" type="presOf" srcId="{D4E47E7A-4BDB-F64B-9C63-751088CF0E85}" destId="{6C7A30B5-09F3-B94E-98D0-A080723870A4}" srcOrd="0" destOrd="0" presId="urn:microsoft.com/office/officeart/2005/8/layout/hierarchy1"/>
    <dgm:cxn modelId="{67E742E5-87D7-FD48-BA1D-6F85B21F4EED}" srcId="{F5789F91-DACB-7847-ADF4-4F6F3A116E18}" destId="{EEA617C9-A12E-F64A-9995-C6789575FDD4}" srcOrd="0" destOrd="0" parTransId="{7AF50EEC-AB71-D840-92CF-FC2E95E8BF9F}" sibTransId="{CA6E8A98-C159-3C4F-9944-595C69A875C1}"/>
    <dgm:cxn modelId="{89C7B6C4-370E-464B-9611-36C5A5F8DA61}" type="presOf" srcId="{ED490065-CA45-5146-B328-BA1F6F46D366}" destId="{AC4FA1CA-F785-C449-BDC4-A9A2F50793B7}" srcOrd="0" destOrd="0" presId="urn:microsoft.com/office/officeart/2005/8/layout/hierarchy1"/>
    <dgm:cxn modelId="{35C609D4-3043-4B72-905C-032AB8F69CB6}" type="presOf" srcId="{28992FCA-48EF-644F-99B0-AA2E5F23C61B}" destId="{370C62A9-D51E-A043-A38F-0C510DACB8E7}" srcOrd="0" destOrd="0" presId="urn:microsoft.com/office/officeart/2005/8/layout/hierarchy1"/>
    <dgm:cxn modelId="{DFDD870D-B901-4E50-93FF-385DED976E5C}" type="presOf" srcId="{7AF50EEC-AB71-D840-92CF-FC2E95E8BF9F}" destId="{788BA9DA-0762-D14B-83A9-79EF6640D48F}" srcOrd="0" destOrd="0" presId="urn:microsoft.com/office/officeart/2005/8/layout/hierarchy1"/>
    <dgm:cxn modelId="{131C29FC-EAA9-43A5-90A5-99E65E390FC2}" type="presParOf" srcId="{547AD6D5-CE24-BE42-BFFE-88CA198375BE}" destId="{8BC63DB9-3AA6-854A-B0EB-E3B0B63ADC1C}" srcOrd="0" destOrd="0" presId="urn:microsoft.com/office/officeart/2005/8/layout/hierarchy1"/>
    <dgm:cxn modelId="{76B9C7EC-5BC3-4967-9DE9-B992E321AA99}" type="presParOf" srcId="{8BC63DB9-3AA6-854A-B0EB-E3B0B63ADC1C}" destId="{0F4144F2-0F0F-2047-B7E6-784C400D8C0D}" srcOrd="0" destOrd="0" presId="urn:microsoft.com/office/officeart/2005/8/layout/hierarchy1"/>
    <dgm:cxn modelId="{CCADB4CE-9FFC-44B9-A90D-D8F9E155862C}" type="presParOf" srcId="{0F4144F2-0F0F-2047-B7E6-784C400D8C0D}" destId="{08196B62-5E1F-B846-B941-5D243252C5CD}" srcOrd="0" destOrd="0" presId="urn:microsoft.com/office/officeart/2005/8/layout/hierarchy1"/>
    <dgm:cxn modelId="{9E065218-5934-414F-BB09-4413D38A2FAA}" type="presParOf" srcId="{0F4144F2-0F0F-2047-B7E6-784C400D8C0D}" destId="{AC4FA1CA-F785-C449-BDC4-A9A2F50793B7}" srcOrd="1" destOrd="0" presId="urn:microsoft.com/office/officeart/2005/8/layout/hierarchy1"/>
    <dgm:cxn modelId="{6CDC6291-70A6-4B44-BE60-3EA2909ABC5B}" type="presParOf" srcId="{8BC63DB9-3AA6-854A-B0EB-E3B0B63ADC1C}" destId="{CC6C8A52-08CF-A946-BB73-5A3366417DDC}" srcOrd="1" destOrd="0" presId="urn:microsoft.com/office/officeart/2005/8/layout/hierarchy1"/>
    <dgm:cxn modelId="{15CFF280-F0EB-4A8D-B60E-F637C0CD9C04}" type="presParOf" srcId="{CC6C8A52-08CF-A946-BB73-5A3366417DDC}" destId="{47D38A3C-22B6-3544-9B27-F49D77381F61}" srcOrd="0" destOrd="0" presId="urn:microsoft.com/office/officeart/2005/8/layout/hierarchy1"/>
    <dgm:cxn modelId="{CD1927DB-5500-4D5D-89A8-99E6A680F594}" type="presParOf" srcId="{CC6C8A52-08CF-A946-BB73-5A3366417DDC}" destId="{753C6510-5264-E44F-87BE-B86BEB850EE0}" srcOrd="1" destOrd="0" presId="urn:microsoft.com/office/officeart/2005/8/layout/hierarchy1"/>
    <dgm:cxn modelId="{CAFC3F7D-75CE-4C5E-ADB9-53EC455BB764}" type="presParOf" srcId="{753C6510-5264-E44F-87BE-B86BEB850EE0}" destId="{B6D6D68E-4A5A-8D43-BA5A-41B6948AB3D7}" srcOrd="0" destOrd="0" presId="urn:microsoft.com/office/officeart/2005/8/layout/hierarchy1"/>
    <dgm:cxn modelId="{53C4DA82-C517-4DDE-91FA-4C2A6EADE2B1}" type="presParOf" srcId="{B6D6D68E-4A5A-8D43-BA5A-41B6948AB3D7}" destId="{831BA316-BAE0-D149-8F74-C7E20E3B452B}" srcOrd="0" destOrd="0" presId="urn:microsoft.com/office/officeart/2005/8/layout/hierarchy1"/>
    <dgm:cxn modelId="{52582220-2226-4CD4-A1D7-3E27ABDAC3E3}" type="presParOf" srcId="{B6D6D68E-4A5A-8D43-BA5A-41B6948AB3D7}" destId="{647D5114-B455-BC4A-BFBA-6F02C64379ED}" srcOrd="1" destOrd="0" presId="urn:microsoft.com/office/officeart/2005/8/layout/hierarchy1"/>
    <dgm:cxn modelId="{8DF72AF5-650A-4331-9CA4-28D3ED1A904E}" type="presParOf" srcId="{753C6510-5264-E44F-87BE-B86BEB850EE0}" destId="{016FEDCC-7A80-3B48-8CD8-10B918014CB5}" srcOrd="1" destOrd="0" presId="urn:microsoft.com/office/officeart/2005/8/layout/hierarchy1"/>
    <dgm:cxn modelId="{E92ACF21-DB5F-42B0-A3C6-A8CEF68B1EF0}" type="presParOf" srcId="{016FEDCC-7A80-3B48-8CD8-10B918014CB5}" destId="{788BA9DA-0762-D14B-83A9-79EF6640D48F}" srcOrd="0" destOrd="0" presId="urn:microsoft.com/office/officeart/2005/8/layout/hierarchy1"/>
    <dgm:cxn modelId="{84E86C1C-47D8-4112-B0C0-853FA15A9FD8}" type="presParOf" srcId="{016FEDCC-7A80-3B48-8CD8-10B918014CB5}" destId="{52C864E7-7C1E-7D4A-9F42-6F995ADBAD54}" srcOrd="1" destOrd="0" presId="urn:microsoft.com/office/officeart/2005/8/layout/hierarchy1"/>
    <dgm:cxn modelId="{7C3DFF2C-B25F-4552-8CD0-CCF1C23E59DB}" type="presParOf" srcId="{52C864E7-7C1E-7D4A-9F42-6F995ADBAD54}" destId="{23302A39-E8C4-C64D-8456-20568DDEBC94}" srcOrd="0" destOrd="0" presId="urn:microsoft.com/office/officeart/2005/8/layout/hierarchy1"/>
    <dgm:cxn modelId="{46783811-13EA-4F35-BE8E-5A9041BDAE0B}" type="presParOf" srcId="{23302A39-E8C4-C64D-8456-20568DDEBC94}" destId="{4398B333-9351-3846-B1C8-D9200415AFDA}" srcOrd="0" destOrd="0" presId="urn:microsoft.com/office/officeart/2005/8/layout/hierarchy1"/>
    <dgm:cxn modelId="{E45A7DF3-F860-4621-AC8A-4DA1F353809C}" type="presParOf" srcId="{23302A39-E8C4-C64D-8456-20568DDEBC94}" destId="{11700F75-FB4D-1148-A52D-F2559A19CF23}" srcOrd="1" destOrd="0" presId="urn:microsoft.com/office/officeart/2005/8/layout/hierarchy1"/>
    <dgm:cxn modelId="{A6D413DD-0A58-4EE0-A83B-4D024457D01A}" type="presParOf" srcId="{52C864E7-7C1E-7D4A-9F42-6F995ADBAD54}" destId="{6F41A180-25B6-5C4D-9EAC-1EBD22A73E1E}" srcOrd="1" destOrd="0" presId="urn:microsoft.com/office/officeart/2005/8/layout/hierarchy1"/>
    <dgm:cxn modelId="{4A2512A1-94CC-4DC5-AD62-5E3CAAE5ADE8}" type="presParOf" srcId="{016FEDCC-7A80-3B48-8CD8-10B918014CB5}" destId="{12C09718-18F2-0445-89CB-353928A1066E}" srcOrd="2" destOrd="0" presId="urn:microsoft.com/office/officeart/2005/8/layout/hierarchy1"/>
    <dgm:cxn modelId="{E5B4B236-95CD-48AD-A27A-1A0604B498C6}" type="presParOf" srcId="{016FEDCC-7A80-3B48-8CD8-10B918014CB5}" destId="{AD53B752-2AFE-A84D-9251-B65AD428BBF9}" srcOrd="3" destOrd="0" presId="urn:microsoft.com/office/officeart/2005/8/layout/hierarchy1"/>
    <dgm:cxn modelId="{21E9FB91-6A5C-495B-902F-8FF06A0CBFCC}" type="presParOf" srcId="{AD53B752-2AFE-A84D-9251-B65AD428BBF9}" destId="{03C684F1-CA9A-A54D-9DBA-07FEB05FEB88}" srcOrd="0" destOrd="0" presId="urn:microsoft.com/office/officeart/2005/8/layout/hierarchy1"/>
    <dgm:cxn modelId="{4D39E3A4-3BF1-443B-8755-9E2A417040B5}" type="presParOf" srcId="{03C684F1-CA9A-A54D-9DBA-07FEB05FEB88}" destId="{48761C90-6407-FB4B-AB34-7072EC7E5075}" srcOrd="0" destOrd="0" presId="urn:microsoft.com/office/officeart/2005/8/layout/hierarchy1"/>
    <dgm:cxn modelId="{B06C441E-1650-4007-BA05-7169B3A0BF93}" type="presParOf" srcId="{03C684F1-CA9A-A54D-9DBA-07FEB05FEB88}" destId="{686CB694-A652-B64D-98F3-322C1DC3149B}" srcOrd="1" destOrd="0" presId="urn:microsoft.com/office/officeart/2005/8/layout/hierarchy1"/>
    <dgm:cxn modelId="{F762306C-2621-4F40-9AF8-AAFF410B4E14}" type="presParOf" srcId="{AD53B752-2AFE-A84D-9251-B65AD428BBF9}" destId="{7385416F-3F1C-5048-8F74-00631D4FA607}" srcOrd="1" destOrd="0" presId="urn:microsoft.com/office/officeart/2005/8/layout/hierarchy1"/>
    <dgm:cxn modelId="{B01C2AB1-99AD-46A6-B7BA-1FD0F6EC4B3A}" type="presParOf" srcId="{016FEDCC-7A80-3B48-8CD8-10B918014CB5}" destId="{1CF8BF8E-1079-1D44-9D3F-0F3A7F85C9B7}" srcOrd="4" destOrd="0" presId="urn:microsoft.com/office/officeart/2005/8/layout/hierarchy1"/>
    <dgm:cxn modelId="{2360DC60-26EE-42FF-9FBA-B3049CF280A1}" type="presParOf" srcId="{016FEDCC-7A80-3B48-8CD8-10B918014CB5}" destId="{AFE0FAD9-B1FB-524E-97C3-24F307F74B4C}" srcOrd="5" destOrd="0" presId="urn:microsoft.com/office/officeart/2005/8/layout/hierarchy1"/>
    <dgm:cxn modelId="{DCAE0890-BC75-49C3-9007-AE00FFED9A60}" type="presParOf" srcId="{AFE0FAD9-B1FB-524E-97C3-24F307F74B4C}" destId="{22D9666B-409C-E342-BA37-0B632833A40E}" srcOrd="0" destOrd="0" presId="urn:microsoft.com/office/officeart/2005/8/layout/hierarchy1"/>
    <dgm:cxn modelId="{CE1BE536-2531-435D-9FFF-C3A944CDB529}" type="presParOf" srcId="{22D9666B-409C-E342-BA37-0B632833A40E}" destId="{1C1BE6CC-0C5D-7740-9274-5E92CB4DC523}" srcOrd="0" destOrd="0" presId="urn:microsoft.com/office/officeart/2005/8/layout/hierarchy1"/>
    <dgm:cxn modelId="{CE9B29E7-49E3-44DA-8FA2-39C8CB43CD03}" type="presParOf" srcId="{22D9666B-409C-E342-BA37-0B632833A40E}" destId="{4471DD02-C7EF-2B4E-82C3-ABED0F9C9E98}" srcOrd="1" destOrd="0" presId="urn:microsoft.com/office/officeart/2005/8/layout/hierarchy1"/>
    <dgm:cxn modelId="{C3E99815-F29A-4BC9-97A8-55C933AD67D1}" type="presParOf" srcId="{AFE0FAD9-B1FB-524E-97C3-24F307F74B4C}" destId="{7E9A7129-C9A0-ED49-8E32-43050E75A81D}" srcOrd="1" destOrd="0" presId="urn:microsoft.com/office/officeart/2005/8/layout/hierarchy1"/>
    <dgm:cxn modelId="{F103F4C0-B3C7-494F-B2A3-3E23C0EC6E4B}" type="presParOf" srcId="{CC6C8A52-08CF-A946-BB73-5A3366417DDC}" destId="{063C1F6E-C708-FF42-94E9-161B43BD3CBF}" srcOrd="2" destOrd="0" presId="urn:microsoft.com/office/officeart/2005/8/layout/hierarchy1"/>
    <dgm:cxn modelId="{153748B1-ECCB-44E8-A8B0-B41D0B88F51E}" type="presParOf" srcId="{CC6C8A52-08CF-A946-BB73-5A3366417DDC}" destId="{12D1DE82-4C8A-4E4C-97E6-6DD1B04604F6}" srcOrd="3" destOrd="0" presId="urn:microsoft.com/office/officeart/2005/8/layout/hierarchy1"/>
    <dgm:cxn modelId="{19773E01-87F2-432F-890F-4D8F9889608D}" type="presParOf" srcId="{12D1DE82-4C8A-4E4C-97E6-6DD1B04604F6}" destId="{09B11BAD-59E4-C24C-8509-462825CA4560}" srcOrd="0" destOrd="0" presId="urn:microsoft.com/office/officeart/2005/8/layout/hierarchy1"/>
    <dgm:cxn modelId="{67E0C2F0-AC49-4930-8074-5FF9322931F8}" type="presParOf" srcId="{09B11BAD-59E4-C24C-8509-462825CA4560}" destId="{0F4FDD9B-89A3-C54E-8B52-C56781FB3D69}" srcOrd="0" destOrd="0" presId="urn:microsoft.com/office/officeart/2005/8/layout/hierarchy1"/>
    <dgm:cxn modelId="{7F11AF49-3AAB-4CC1-969C-A75D64A12103}" type="presParOf" srcId="{09B11BAD-59E4-C24C-8509-462825CA4560}" destId="{63F5DDC0-E17E-984B-9011-28FCB1B3C799}" srcOrd="1" destOrd="0" presId="urn:microsoft.com/office/officeart/2005/8/layout/hierarchy1"/>
    <dgm:cxn modelId="{D8D9A9EE-6A8A-453B-B538-469B03A22BDB}" type="presParOf" srcId="{12D1DE82-4C8A-4E4C-97E6-6DD1B04604F6}" destId="{CB47E089-9BD2-144A-8D61-5F0DD988E1CE}" srcOrd="1" destOrd="0" presId="urn:microsoft.com/office/officeart/2005/8/layout/hierarchy1"/>
    <dgm:cxn modelId="{4D2816FB-E4D9-4F75-B0E5-121B96DAFE30}" type="presParOf" srcId="{CB47E089-9BD2-144A-8D61-5F0DD988E1CE}" destId="{27F9F845-A383-A04B-BEED-CB492783D46E}" srcOrd="0" destOrd="0" presId="urn:microsoft.com/office/officeart/2005/8/layout/hierarchy1"/>
    <dgm:cxn modelId="{515DF37A-E6C3-4D3A-B2C0-C3A98F136899}" type="presParOf" srcId="{CB47E089-9BD2-144A-8D61-5F0DD988E1CE}" destId="{9A58E796-18F0-894D-8FF4-D274AA87109B}" srcOrd="1" destOrd="0" presId="urn:microsoft.com/office/officeart/2005/8/layout/hierarchy1"/>
    <dgm:cxn modelId="{AB502FB6-9717-47A4-8BB0-A26F5570D189}" type="presParOf" srcId="{9A58E796-18F0-894D-8FF4-D274AA87109B}" destId="{50D7F0C7-02C6-4740-B909-7DB5EFDCBD76}" srcOrd="0" destOrd="0" presId="urn:microsoft.com/office/officeart/2005/8/layout/hierarchy1"/>
    <dgm:cxn modelId="{F6EB568A-21DA-443B-AA9D-151BAAAC295E}" type="presParOf" srcId="{50D7F0C7-02C6-4740-B909-7DB5EFDCBD76}" destId="{42C77660-5F09-134C-B257-29A4874EE035}" srcOrd="0" destOrd="0" presId="urn:microsoft.com/office/officeart/2005/8/layout/hierarchy1"/>
    <dgm:cxn modelId="{1FEE6447-2883-4DFF-A209-EC2208F40B78}" type="presParOf" srcId="{50D7F0C7-02C6-4740-B909-7DB5EFDCBD76}" destId="{BAF35927-F0B3-D045-BB95-6C1B3FDF22BB}" srcOrd="1" destOrd="0" presId="urn:microsoft.com/office/officeart/2005/8/layout/hierarchy1"/>
    <dgm:cxn modelId="{BD237C3E-215E-49A5-9D49-A775FEC3C7D7}" type="presParOf" srcId="{9A58E796-18F0-894D-8FF4-D274AA87109B}" destId="{D4BEAAED-9C4D-194D-BFF7-3541F1620EAE}" srcOrd="1" destOrd="0" presId="urn:microsoft.com/office/officeart/2005/8/layout/hierarchy1"/>
    <dgm:cxn modelId="{2B3F60AC-61F6-4E99-8CCA-EAD36B34730E}" type="presParOf" srcId="{CB47E089-9BD2-144A-8D61-5F0DD988E1CE}" destId="{F65A5273-7099-5348-8E83-BCD4810113CB}" srcOrd="2" destOrd="0" presId="urn:microsoft.com/office/officeart/2005/8/layout/hierarchy1"/>
    <dgm:cxn modelId="{18646486-1420-4235-8850-CD36C75243D4}" type="presParOf" srcId="{CB47E089-9BD2-144A-8D61-5F0DD988E1CE}" destId="{BF8F0BC0-30E6-3E45-AD11-93D366BD38C3}" srcOrd="3" destOrd="0" presId="urn:microsoft.com/office/officeart/2005/8/layout/hierarchy1"/>
    <dgm:cxn modelId="{B8C61362-BD85-4958-AF71-AC311CEC8128}" type="presParOf" srcId="{BF8F0BC0-30E6-3E45-AD11-93D366BD38C3}" destId="{0F8FB9D7-5C19-6F4E-AADB-7F41425E8ACF}" srcOrd="0" destOrd="0" presId="urn:microsoft.com/office/officeart/2005/8/layout/hierarchy1"/>
    <dgm:cxn modelId="{60C6DC12-4269-4626-B39A-1259E9832205}" type="presParOf" srcId="{0F8FB9D7-5C19-6F4E-AADB-7F41425E8ACF}" destId="{A13EFE20-A913-3942-B0C9-23D2E0E5A57B}" srcOrd="0" destOrd="0" presId="urn:microsoft.com/office/officeart/2005/8/layout/hierarchy1"/>
    <dgm:cxn modelId="{A3516DF0-2650-429C-91DF-1E7D73D6B131}" type="presParOf" srcId="{0F8FB9D7-5C19-6F4E-AADB-7F41425E8ACF}" destId="{A9DC80EE-CA07-5240-870F-DCA73103A703}" srcOrd="1" destOrd="0" presId="urn:microsoft.com/office/officeart/2005/8/layout/hierarchy1"/>
    <dgm:cxn modelId="{C3B0FC09-AA39-4ABD-BB8B-F16EA4B40C18}" type="presParOf" srcId="{BF8F0BC0-30E6-3E45-AD11-93D366BD38C3}" destId="{BC2B0AA3-19C7-6847-906F-5D57D4D8E214}" srcOrd="1" destOrd="0" presId="urn:microsoft.com/office/officeart/2005/8/layout/hierarchy1"/>
    <dgm:cxn modelId="{85D4233F-70A8-4E53-9FE7-293C17003399}" type="presParOf" srcId="{CB47E089-9BD2-144A-8D61-5F0DD988E1CE}" destId="{5B21DA9A-072D-434E-B38B-A731735183FC}" srcOrd="4" destOrd="0" presId="urn:microsoft.com/office/officeart/2005/8/layout/hierarchy1"/>
    <dgm:cxn modelId="{916974BB-866D-473B-9F3F-0622DE3A22AD}" type="presParOf" srcId="{CB47E089-9BD2-144A-8D61-5F0DD988E1CE}" destId="{B65238E7-2CB4-684F-826F-F574350BB11A}" srcOrd="5" destOrd="0" presId="urn:microsoft.com/office/officeart/2005/8/layout/hierarchy1"/>
    <dgm:cxn modelId="{FA159342-A532-4DE3-8CF5-FA6C5AEA0AB7}" type="presParOf" srcId="{B65238E7-2CB4-684F-826F-F574350BB11A}" destId="{F89A8229-CFC8-1B46-9AAA-73DF45A1605C}" srcOrd="0" destOrd="0" presId="urn:microsoft.com/office/officeart/2005/8/layout/hierarchy1"/>
    <dgm:cxn modelId="{62BF3DA7-5479-43E4-9AC0-35217D43499F}" type="presParOf" srcId="{F89A8229-CFC8-1B46-9AAA-73DF45A1605C}" destId="{7570DAEE-2FE6-EF44-9783-F6872619AA2F}" srcOrd="0" destOrd="0" presId="urn:microsoft.com/office/officeart/2005/8/layout/hierarchy1"/>
    <dgm:cxn modelId="{903964DE-B565-4C19-BCA1-C9730D9009C1}" type="presParOf" srcId="{F89A8229-CFC8-1B46-9AAA-73DF45A1605C}" destId="{28BA4482-F11B-C444-9B83-461455885995}" srcOrd="1" destOrd="0" presId="urn:microsoft.com/office/officeart/2005/8/layout/hierarchy1"/>
    <dgm:cxn modelId="{DDA4B193-E39C-45AA-889A-84C459D89F92}" type="presParOf" srcId="{B65238E7-2CB4-684F-826F-F574350BB11A}" destId="{A44629D6-DA0C-DA49-BEA5-BD69707F8F1D}" srcOrd="1" destOrd="0" presId="urn:microsoft.com/office/officeart/2005/8/layout/hierarchy1"/>
    <dgm:cxn modelId="{03D60D12-7F91-40C0-AAF6-E31CD8A5DB3F}" type="presParOf" srcId="{CC6C8A52-08CF-A946-BB73-5A3366417DDC}" destId="{370C62A9-D51E-A043-A38F-0C510DACB8E7}" srcOrd="4" destOrd="0" presId="urn:microsoft.com/office/officeart/2005/8/layout/hierarchy1"/>
    <dgm:cxn modelId="{DE69721E-E843-4F2D-AD73-4D57B9775632}" type="presParOf" srcId="{CC6C8A52-08CF-A946-BB73-5A3366417DDC}" destId="{A8BC7EF4-F05D-1A43-BE3B-328BE4690660}" srcOrd="5" destOrd="0" presId="urn:microsoft.com/office/officeart/2005/8/layout/hierarchy1"/>
    <dgm:cxn modelId="{C05E583E-4BC3-4B26-9773-BD77720E1945}" type="presParOf" srcId="{A8BC7EF4-F05D-1A43-BE3B-328BE4690660}" destId="{C6677FB2-C5DD-D34E-BBF4-9A03AB15D301}" srcOrd="0" destOrd="0" presId="urn:microsoft.com/office/officeart/2005/8/layout/hierarchy1"/>
    <dgm:cxn modelId="{AFB73B8C-9B2F-4A89-BBA2-DCCC0462A219}" type="presParOf" srcId="{C6677FB2-C5DD-D34E-BBF4-9A03AB15D301}" destId="{DCC7D101-FDE0-1E46-9EEC-02C203EA7F76}" srcOrd="0" destOrd="0" presId="urn:microsoft.com/office/officeart/2005/8/layout/hierarchy1"/>
    <dgm:cxn modelId="{5C2CEADD-A239-4E81-B226-3BB364BA176E}" type="presParOf" srcId="{C6677FB2-C5DD-D34E-BBF4-9A03AB15D301}" destId="{6910ADEF-30C8-9446-ADC8-4D6F7A39A256}" srcOrd="1" destOrd="0" presId="urn:microsoft.com/office/officeart/2005/8/layout/hierarchy1"/>
    <dgm:cxn modelId="{EE7052DF-63F6-4F39-8FB8-E979DEB95C1D}" type="presParOf" srcId="{A8BC7EF4-F05D-1A43-BE3B-328BE4690660}" destId="{DAB63309-0901-FA46-AF31-1B19258E6276}" srcOrd="1" destOrd="0" presId="urn:microsoft.com/office/officeart/2005/8/layout/hierarchy1"/>
    <dgm:cxn modelId="{906C48DA-32F6-47D2-98EF-07C7216CC313}" type="presParOf" srcId="{DAB63309-0901-FA46-AF31-1B19258E6276}" destId="{7D47083F-7894-C045-AE71-D235AD9F4DDF}" srcOrd="0" destOrd="0" presId="urn:microsoft.com/office/officeart/2005/8/layout/hierarchy1"/>
    <dgm:cxn modelId="{C342E010-77D7-4171-9567-16A63FE9B871}" type="presParOf" srcId="{DAB63309-0901-FA46-AF31-1B19258E6276}" destId="{FBDFE914-391D-A745-93A1-FC6619C3817C}" srcOrd="1" destOrd="0" presId="urn:microsoft.com/office/officeart/2005/8/layout/hierarchy1"/>
    <dgm:cxn modelId="{51EA1FD5-FA25-4EE5-A2D4-C4FE528EF15F}" type="presParOf" srcId="{FBDFE914-391D-A745-93A1-FC6619C3817C}" destId="{1AAA4A92-196A-5F4D-A1D2-FAB37457008D}" srcOrd="0" destOrd="0" presId="urn:microsoft.com/office/officeart/2005/8/layout/hierarchy1"/>
    <dgm:cxn modelId="{295860A3-D3F4-443F-83AD-CCF5843BD163}" type="presParOf" srcId="{1AAA4A92-196A-5F4D-A1D2-FAB37457008D}" destId="{88583DC1-0262-6042-89C0-92F91C6302AF}" srcOrd="0" destOrd="0" presId="urn:microsoft.com/office/officeart/2005/8/layout/hierarchy1"/>
    <dgm:cxn modelId="{28621021-2875-4B0A-87D2-CBECB6FFD56E}" type="presParOf" srcId="{1AAA4A92-196A-5F4D-A1D2-FAB37457008D}" destId="{182560F0-5DE7-4343-A022-D1BCF2BD3200}" srcOrd="1" destOrd="0" presId="urn:microsoft.com/office/officeart/2005/8/layout/hierarchy1"/>
    <dgm:cxn modelId="{7BC666A2-2A12-40FA-BB42-0D33ABCF1951}" type="presParOf" srcId="{FBDFE914-391D-A745-93A1-FC6619C3817C}" destId="{23729324-1EDB-EC4E-9A6E-82A2AD29A5F5}" srcOrd="1" destOrd="0" presId="urn:microsoft.com/office/officeart/2005/8/layout/hierarchy1"/>
    <dgm:cxn modelId="{25A360D1-1A38-41D1-803F-372158E9BF05}" type="presParOf" srcId="{23729324-1EDB-EC4E-9A6E-82A2AD29A5F5}" destId="{1A95274C-539A-0B42-BF8B-AA64D0A42BE8}" srcOrd="0" destOrd="0" presId="urn:microsoft.com/office/officeart/2005/8/layout/hierarchy1"/>
    <dgm:cxn modelId="{B6E2827D-E05E-48D7-9B0C-E62D2FA9B06B}" type="presParOf" srcId="{23729324-1EDB-EC4E-9A6E-82A2AD29A5F5}" destId="{90E5BADD-F383-C14F-84A8-EBF73CB2A222}" srcOrd="1" destOrd="0" presId="urn:microsoft.com/office/officeart/2005/8/layout/hierarchy1"/>
    <dgm:cxn modelId="{BC553261-B46A-471B-A4F9-DD734DDB7678}" type="presParOf" srcId="{90E5BADD-F383-C14F-84A8-EBF73CB2A222}" destId="{F7DAA199-3781-D945-AA7A-0791C046CAF4}" srcOrd="0" destOrd="0" presId="urn:microsoft.com/office/officeart/2005/8/layout/hierarchy1"/>
    <dgm:cxn modelId="{2C23C648-456D-4317-AE21-5EABACCC5AFD}" type="presParOf" srcId="{F7DAA199-3781-D945-AA7A-0791C046CAF4}" destId="{0C52A374-360E-004E-9E35-33ECA9C74030}" srcOrd="0" destOrd="0" presId="urn:microsoft.com/office/officeart/2005/8/layout/hierarchy1"/>
    <dgm:cxn modelId="{4691C13B-6619-4E5E-A950-E9694F824398}" type="presParOf" srcId="{F7DAA199-3781-D945-AA7A-0791C046CAF4}" destId="{1D060CE7-B2B1-424A-B1E2-D43BB8FFA2F1}" srcOrd="1" destOrd="0" presId="urn:microsoft.com/office/officeart/2005/8/layout/hierarchy1"/>
    <dgm:cxn modelId="{2C87F8AD-D00C-4211-8FD4-AA79102A5391}" type="presParOf" srcId="{90E5BADD-F383-C14F-84A8-EBF73CB2A222}" destId="{18B5E49E-A93D-FF41-B076-386EB18F6E82}" srcOrd="1" destOrd="0" presId="urn:microsoft.com/office/officeart/2005/8/layout/hierarchy1"/>
    <dgm:cxn modelId="{99E352AC-A84B-438E-9D10-99115E165E67}" type="presParOf" srcId="{23729324-1EDB-EC4E-9A6E-82A2AD29A5F5}" destId="{4080F46A-8C58-324E-B43D-09075FF496C5}" srcOrd="2" destOrd="0" presId="urn:microsoft.com/office/officeart/2005/8/layout/hierarchy1"/>
    <dgm:cxn modelId="{51095C19-D694-4E93-A780-DEC7820CD26D}" type="presParOf" srcId="{23729324-1EDB-EC4E-9A6E-82A2AD29A5F5}" destId="{F2BA9051-F4D5-4845-8E79-17E62EE7A9B2}" srcOrd="3" destOrd="0" presId="urn:microsoft.com/office/officeart/2005/8/layout/hierarchy1"/>
    <dgm:cxn modelId="{820213BB-36C2-4D5F-A246-18CAA1D1F9AC}" type="presParOf" srcId="{F2BA9051-F4D5-4845-8E79-17E62EE7A9B2}" destId="{E5F70C2E-EC26-8745-95C9-DBA410F594B5}" srcOrd="0" destOrd="0" presId="urn:microsoft.com/office/officeart/2005/8/layout/hierarchy1"/>
    <dgm:cxn modelId="{1AFDAEF1-BCC9-4ED9-9C33-DA8E6ED0228A}" type="presParOf" srcId="{E5F70C2E-EC26-8745-95C9-DBA410F594B5}" destId="{464F8293-5E30-804B-BF25-CB1C1C67EE61}" srcOrd="0" destOrd="0" presId="urn:microsoft.com/office/officeart/2005/8/layout/hierarchy1"/>
    <dgm:cxn modelId="{AA97409A-7B36-4E91-97D7-F4FAC022E1C8}" type="presParOf" srcId="{E5F70C2E-EC26-8745-95C9-DBA410F594B5}" destId="{5CE6B66E-5C16-2949-B77B-78CE31985A8C}" srcOrd="1" destOrd="0" presId="urn:microsoft.com/office/officeart/2005/8/layout/hierarchy1"/>
    <dgm:cxn modelId="{A589134B-1090-49F8-BE43-A418CB4B6369}" type="presParOf" srcId="{F2BA9051-F4D5-4845-8E79-17E62EE7A9B2}" destId="{419674F6-D72B-0B4B-A460-5714008867E7}" srcOrd="1" destOrd="0" presId="urn:microsoft.com/office/officeart/2005/8/layout/hierarchy1"/>
    <dgm:cxn modelId="{35FA49C4-AEE2-4844-A5A8-6F1524FB9E67}" type="presParOf" srcId="{23729324-1EDB-EC4E-9A6E-82A2AD29A5F5}" destId="{7A67518E-9336-6246-A9D2-D6B54E1D08D4}" srcOrd="4" destOrd="0" presId="urn:microsoft.com/office/officeart/2005/8/layout/hierarchy1"/>
    <dgm:cxn modelId="{C768D02A-43D9-47EE-8911-63D398F93ADA}" type="presParOf" srcId="{23729324-1EDB-EC4E-9A6E-82A2AD29A5F5}" destId="{04EC3F8D-0061-7341-9BC1-57C7A051027E}" srcOrd="5" destOrd="0" presId="urn:microsoft.com/office/officeart/2005/8/layout/hierarchy1"/>
    <dgm:cxn modelId="{D2816C19-46F8-43A0-B798-6BBA0FE13B21}" type="presParOf" srcId="{04EC3F8D-0061-7341-9BC1-57C7A051027E}" destId="{27F1B4B1-B0DC-5649-AC6C-C707DF35A6C3}" srcOrd="0" destOrd="0" presId="urn:microsoft.com/office/officeart/2005/8/layout/hierarchy1"/>
    <dgm:cxn modelId="{020D096F-1895-4383-BA40-758572FD76C1}" type="presParOf" srcId="{27F1B4B1-B0DC-5649-AC6C-C707DF35A6C3}" destId="{D656AB86-DE55-EB48-B531-FAB6C51FB432}" srcOrd="0" destOrd="0" presId="urn:microsoft.com/office/officeart/2005/8/layout/hierarchy1"/>
    <dgm:cxn modelId="{B52B785A-3DBF-4AC4-8878-93A6BB9A52E6}" type="presParOf" srcId="{27F1B4B1-B0DC-5649-AC6C-C707DF35A6C3}" destId="{6C7A30B5-09F3-B94E-98D0-A080723870A4}" srcOrd="1" destOrd="0" presId="urn:microsoft.com/office/officeart/2005/8/layout/hierarchy1"/>
    <dgm:cxn modelId="{D7A3FA34-AA06-4AD4-BC43-2F408C6DC09F}" type="presParOf" srcId="{04EC3F8D-0061-7341-9BC1-57C7A051027E}" destId="{2B6DFFC6-CAFD-8E48-B569-324463D2832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7518E-9336-6246-A9D2-D6B54E1D08D4}">
      <dsp:nvSpPr>
        <dsp:cNvPr id="0" name=""/>
        <dsp:cNvSpPr/>
      </dsp:nvSpPr>
      <dsp:spPr>
        <a:xfrm>
          <a:off x="9348603" y="2828877"/>
          <a:ext cx="1369175" cy="3935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2889"/>
              </a:lnTo>
              <a:lnTo>
                <a:pt x="1369175" y="312889"/>
              </a:lnTo>
              <a:lnTo>
                <a:pt x="1369175" y="3935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80F46A-8C58-324E-B43D-09075FF496C5}">
      <dsp:nvSpPr>
        <dsp:cNvPr id="0" name=""/>
        <dsp:cNvSpPr/>
      </dsp:nvSpPr>
      <dsp:spPr>
        <a:xfrm>
          <a:off x="9290414" y="2828877"/>
          <a:ext cx="91440" cy="419084"/>
        </a:xfrm>
        <a:custGeom>
          <a:avLst/>
          <a:gdLst/>
          <a:ahLst/>
          <a:cxnLst/>
          <a:rect l="0" t="0" r="0" b="0"/>
          <a:pathLst>
            <a:path>
              <a:moveTo>
                <a:pt x="58189" y="0"/>
              </a:moveTo>
              <a:lnTo>
                <a:pt x="58189" y="338388"/>
              </a:lnTo>
              <a:lnTo>
                <a:pt x="45720" y="338388"/>
              </a:lnTo>
              <a:lnTo>
                <a:pt x="45720" y="4190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95274C-539A-0B42-BF8B-AA64D0A42BE8}">
      <dsp:nvSpPr>
        <dsp:cNvPr id="0" name=""/>
        <dsp:cNvSpPr/>
      </dsp:nvSpPr>
      <dsp:spPr>
        <a:xfrm>
          <a:off x="7966958" y="2828877"/>
          <a:ext cx="1381645" cy="406334"/>
        </a:xfrm>
        <a:custGeom>
          <a:avLst/>
          <a:gdLst/>
          <a:ahLst/>
          <a:cxnLst/>
          <a:rect l="0" t="0" r="0" b="0"/>
          <a:pathLst>
            <a:path>
              <a:moveTo>
                <a:pt x="1381645" y="0"/>
              </a:moveTo>
              <a:lnTo>
                <a:pt x="1381645" y="325638"/>
              </a:lnTo>
              <a:lnTo>
                <a:pt x="0" y="325638"/>
              </a:lnTo>
              <a:lnTo>
                <a:pt x="0" y="4063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47083F-7894-C045-AE71-D235AD9F4DDF}">
      <dsp:nvSpPr>
        <dsp:cNvPr id="0" name=""/>
        <dsp:cNvSpPr/>
      </dsp:nvSpPr>
      <dsp:spPr>
        <a:xfrm>
          <a:off x="9302883" y="1945908"/>
          <a:ext cx="91440" cy="32983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983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0C62A9-D51E-A043-A38F-0C510DACB8E7}">
      <dsp:nvSpPr>
        <dsp:cNvPr id="0" name=""/>
        <dsp:cNvSpPr/>
      </dsp:nvSpPr>
      <dsp:spPr>
        <a:xfrm>
          <a:off x="6155556" y="935204"/>
          <a:ext cx="3193047" cy="4575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6875"/>
              </a:lnTo>
              <a:lnTo>
                <a:pt x="3193047" y="376875"/>
              </a:lnTo>
              <a:lnTo>
                <a:pt x="3193047" y="4575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1DA9A-072D-434E-B38B-A731735183FC}">
      <dsp:nvSpPr>
        <dsp:cNvPr id="0" name=""/>
        <dsp:cNvSpPr/>
      </dsp:nvSpPr>
      <dsp:spPr>
        <a:xfrm>
          <a:off x="6149383" y="1937047"/>
          <a:ext cx="1636979" cy="3767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101"/>
              </a:lnTo>
              <a:lnTo>
                <a:pt x="1636979" y="296101"/>
              </a:lnTo>
              <a:lnTo>
                <a:pt x="1636979" y="37679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5A5273-7099-5348-8E83-BCD4810113CB}">
      <dsp:nvSpPr>
        <dsp:cNvPr id="0" name=""/>
        <dsp:cNvSpPr/>
      </dsp:nvSpPr>
      <dsp:spPr>
        <a:xfrm>
          <a:off x="6149383" y="1937047"/>
          <a:ext cx="127033" cy="381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1090"/>
              </a:lnTo>
              <a:lnTo>
                <a:pt x="127033" y="301090"/>
              </a:lnTo>
              <a:lnTo>
                <a:pt x="127033" y="3817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9F845-A383-A04B-BEED-CB492783D46E}">
      <dsp:nvSpPr>
        <dsp:cNvPr id="0" name=""/>
        <dsp:cNvSpPr/>
      </dsp:nvSpPr>
      <dsp:spPr>
        <a:xfrm>
          <a:off x="4867842" y="1937047"/>
          <a:ext cx="1281541" cy="376797"/>
        </a:xfrm>
        <a:custGeom>
          <a:avLst/>
          <a:gdLst/>
          <a:ahLst/>
          <a:cxnLst/>
          <a:rect l="0" t="0" r="0" b="0"/>
          <a:pathLst>
            <a:path>
              <a:moveTo>
                <a:pt x="1281541" y="0"/>
              </a:moveTo>
              <a:lnTo>
                <a:pt x="1281541" y="296101"/>
              </a:lnTo>
              <a:lnTo>
                <a:pt x="0" y="296101"/>
              </a:lnTo>
              <a:lnTo>
                <a:pt x="0" y="37679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3C1F6E-C708-FF42-94E9-161B43BD3CBF}">
      <dsp:nvSpPr>
        <dsp:cNvPr id="0" name=""/>
        <dsp:cNvSpPr/>
      </dsp:nvSpPr>
      <dsp:spPr>
        <a:xfrm>
          <a:off x="6103663" y="935204"/>
          <a:ext cx="91440" cy="448709"/>
        </a:xfrm>
        <a:custGeom>
          <a:avLst/>
          <a:gdLst/>
          <a:ahLst/>
          <a:cxnLst/>
          <a:rect l="0" t="0" r="0" b="0"/>
          <a:pathLst>
            <a:path>
              <a:moveTo>
                <a:pt x="51892" y="0"/>
              </a:moveTo>
              <a:lnTo>
                <a:pt x="51892" y="368014"/>
              </a:lnTo>
              <a:lnTo>
                <a:pt x="45720" y="368014"/>
              </a:lnTo>
              <a:lnTo>
                <a:pt x="45720" y="44870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F8BF8E-1079-1D44-9D3F-0F3A7F85C9B7}">
      <dsp:nvSpPr>
        <dsp:cNvPr id="0" name=""/>
        <dsp:cNvSpPr/>
      </dsp:nvSpPr>
      <dsp:spPr>
        <a:xfrm>
          <a:off x="2027339" y="1945908"/>
          <a:ext cx="1413199" cy="3619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255"/>
              </a:lnTo>
              <a:lnTo>
                <a:pt x="1413199" y="281255"/>
              </a:lnTo>
              <a:lnTo>
                <a:pt x="1413199" y="3619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C09718-18F2-0445-89CB-353928A1066E}">
      <dsp:nvSpPr>
        <dsp:cNvPr id="0" name=""/>
        <dsp:cNvSpPr/>
      </dsp:nvSpPr>
      <dsp:spPr>
        <a:xfrm>
          <a:off x="1981619" y="1945908"/>
          <a:ext cx="91440" cy="3552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4507"/>
              </a:lnTo>
              <a:lnTo>
                <a:pt x="57022" y="274507"/>
              </a:lnTo>
              <a:lnTo>
                <a:pt x="57022" y="3552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8BA9DA-0762-D14B-83A9-79EF6640D48F}">
      <dsp:nvSpPr>
        <dsp:cNvPr id="0" name=""/>
        <dsp:cNvSpPr/>
      </dsp:nvSpPr>
      <dsp:spPr>
        <a:xfrm>
          <a:off x="586487" y="1945908"/>
          <a:ext cx="1440852" cy="355202"/>
        </a:xfrm>
        <a:custGeom>
          <a:avLst/>
          <a:gdLst/>
          <a:ahLst/>
          <a:cxnLst/>
          <a:rect l="0" t="0" r="0" b="0"/>
          <a:pathLst>
            <a:path>
              <a:moveTo>
                <a:pt x="1440852" y="0"/>
              </a:moveTo>
              <a:lnTo>
                <a:pt x="1440852" y="274507"/>
              </a:lnTo>
              <a:lnTo>
                <a:pt x="0" y="274507"/>
              </a:lnTo>
              <a:lnTo>
                <a:pt x="0" y="3552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D38A3C-22B6-3544-9B27-F49D77381F61}">
      <dsp:nvSpPr>
        <dsp:cNvPr id="0" name=""/>
        <dsp:cNvSpPr/>
      </dsp:nvSpPr>
      <dsp:spPr>
        <a:xfrm>
          <a:off x="2027339" y="935204"/>
          <a:ext cx="4128216" cy="457571"/>
        </a:xfrm>
        <a:custGeom>
          <a:avLst/>
          <a:gdLst/>
          <a:ahLst/>
          <a:cxnLst/>
          <a:rect l="0" t="0" r="0" b="0"/>
          <a:pathLst>
            <a:path>
              <a:moveTo>
                <a:pt x="4128216" y="0"/>
              </a:moveTo>
              <a:lnTo>
                <a:pt x="4128216" y="376875"/>
              </a:lnTo>
              <a:lnTo>
                <a:pt x="0" y="376875"/>
              </a:lnTo>
              <a:lnTo>
                <a:pt x="0" y="4575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96B62-5E1F-B846-B941-5D243252C5CD}">
      <dsp:nvSpPr>
        <dsp:cNvPr id="0" name=""/>
        <dsp:cNvSpPr/>
      </dsp:nvSpPr>
      <dsp:spPr>
        <a:xfrm>
          <a:off x="4758103" y="377192"/>
          <a:ext cx="2794906" cy="558011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4FA1CA-F785-C449-BDC4-A9A2F50793B7}">
      <dsp:nvSpPr>
        <dsp:cNvPr id="0" name=""/>
        <dsp:cNvSpPr/>
      </dsp:nvSpPr>
      <dsp:spPr>
        <a:xfrm>
          <a:off x="4854889" y="469139"/>
          <a:ext cx="2794906" cy="5580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Directives in </a:t>
          </a:r>
          <a:r>
            <a:rPr lang="en-US" sz="2000" kern="1200" dirty="0" err="1" smtClean="0"/>
            <a:t>Vivado</a:t>
          </a:r>
          <a:r>
            <a:rPr lang="en-US" sz="2000" kern="1200" dirty="0" smtClean="0"/>
            <a:t> HLS</a:t>
          </a:r>
          <a:endParaRPr lang="en-US" sz="2000" kern="1200" dirty="0"/>
        </a:p>
      </dsp:txBody>
      <dsp:txXfrm>
        <a:off x="4871233" y="485483"/>
        <a:ext cx="2762218" cy="525323"/>
      </dsp:txXfrm>
    </dsp:sp>
    <dsp:sp modelId="{831BA316-BAE0-D149-8F74-C7E20E3B452B}">
      <dsp:nvSpPr>
        <dsp:cNvPr id="0" name=""/>
        <dsp:cNvSpPr/>
      </dsp:nvSpPr>
      <dsp:spPr>
        <a:xfrm>
          <a:off x="1453109" y="1392775"/>
          <a:ext cx="1148460" cy="553132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7D5114-B455-BC4A-BFBA-6F02C64379ED}">
      <dsp:nvSpPr>
        <dsp:cNvPr id="0" name=""/>
        <dsp:cNvSpPr/>
      </dsp:nvSpPr>
      <dsp:spPr>
        <a:xfrm>
          <a:off x="1549895" y="1484722"/>
          <a:ext cx="1148460" cy="553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Function</a:t>
          </a:r>
          <a:endParaRPr lang="en-US" sz="2000" kern="1200" dirty="0"/>
        </a:p>
      </dsp:txBody>
      <dsp:txXfrm>
        <a:off x="1566096" y="1500923"/>
        <a:ext cx="1116058" cy="520730"/>
      </dsp:txXfrm>
    </dsp:sp>
    <dsp:sp modelId="{4398B333-9351-3846-B1C8-D9200415AFDA}">
      <dsp:nvSpPr>
        <dsp:cNvPr id="0" name=""/>
        <dsp:cNvSpPr/>
      </dsp:nvSpPr>
      <dsp:spPr>
        <a:xfrm>
          <a:off x="4687" y="2301111"/>
          <a:ext cx="1163600" cy="553132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700F75-FB4D-1148-A52D-F2559A19CF23}">
      <dsp:nvSpPr>
        <dsp:cNvPr id="0" name=""/>
        <dsp:cNvSpPr/>
      </dsp:nvSpPr>
      <dsp:spPr>
        <a:xfrm>
          <a:off x="101473" y="2393058"/>
          <a:ext cx="1163600" cy="553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Dataflow</a:t>
          </a:r>
          <a:endParaRPr lang="en-US" sz="1400" kern="1200" dirty="0"/>
        </a:p>
      </dsp:txBody>
      <dsp:txXfrm>
        <a:off x="117674" y="2409259"/>
        <a:ext cx="1131198" cy="520730"/>
      </dsp:txXfrm>
    </dsp:sp>
    <dsp:sp modelId="{48761C90-6407-FB4B-AB34-7072EC7E5075}">
      <dsp:nvSpPr>
        <dsp:cNvPr id="0" name=""/>
        <dsp:cNvSpPr/>
      </dsp:nvSpPr>
      <dsp:spPr>
        <a:xfrm>
          <a:off x="1361860" y="2301111"/>
          <a:ext cx="1353564" cy="553132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CB694-A652-B64D-98F3-322C1DC3149B}">
      <dsp:nvSpPr>
        <dsp:cNvPr id="0" name=""/>
        <dsp:cNvSpPr/>
      </dsp:nvSpPr>
      <dsp:spPr>
        <a:xfrm>
          <a:off x="1458646" y="2393058"/>
          <a:ext cx="1353564" cy="553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Function Pipelining</a:t>
          </a:r>
          <a:endParaRPr lang="en-US" sz="2000" kern="1200" dirty="0"/>
        </a:p>
      </dsp:txBody>
      <dsp:txXfrm>
        <a:off x="1474847" y="2409259"/>
        <a:ext cx="1321162" cy="520730"/>
      </dsp:txXfrm>
    </dsp:sp>
    <dsp:sp modelId="{1C1BE6CC-0C5D-7740-9274-5E92CB4DC523}">
      <dsp:nvSpPr>
        <dsp:cNvPr id="0" name=""/>
        <dsp:cNvSpPr/>
      </dsp:nvSpPr>
      <dsp:spPr>
        <a:xfrm>
          <a:off x="2870042" y="2307859"/>
          <a:ext cx="1140995" cy="553132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71DD02-C7EF-2B4E-82C3-ABED0F9C9E98}">
      <dsp:nvSpPr>
        <dsp:cNvPr id="0" name=""/>
        <dsp:cNvSpPr/>
      </dsp:nvSpPr>
      <dsp:spPr>
        <a:xfrm>
          <a:off x="2966828" y="2399806"/>
          <a:ext cx="1140995" cy="553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Function </a:t>
          </a:r>
          <a:r>
            <a:rPr lang="en-US" sz="2000" kern="1200" dirty="0" err="1" smtClean="0"/>
            <a:t>Inlining</a:t>
          </a:r>
          <a:endParaRPr lang="en-US" sz="2000" kern="1200" dirty="0"/>
        </a:p>
      </dsp:txBody>
      <dsp:txXfrm>
        <a:off x="2983029" y="2416007"/>
        <a:ext cx="1108593" cy="520730"/>
      </dsp:txXfrm>
    </dsp:sp>
    <dsp:sp modelId="{0F4FDD9B-89A3-C54E-8B52-C56781FB3D69}">
      <dsp:nvSpPr>
        <dsp:cNvPr id="0" name=""/>
        <dsp:cNvSpPr/>
      </dsp:nvSpPr>
      <dsp:spPr>
        <a:xfrm>
          <a:off x="5713846" y="1383914"/>
          <a:ext cx="871075" cy="553132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F5DDC0-E17E-984B-9011-28FCB1B3C799}">
      <dsp:nvSpPr>
        <dsp:cNvPr id="0" name=""/>
        <dsp:cNvSpPr/>
      </dsp:nvSpPr>
      <dsp:spPr>
        <a:xfrm>
          <a:off x="5810632" y="1475861"/>
          <a:ext cx="871075" cy="553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Loop</a:t>
          </a:r>
          <a:endParaRPr lang="en-US" sz="1400" kern="1200" dirty="0" smtClean="0"/>
        </a:p>
      </dsp:txBody>
      <dsp:txXfrm>
        <a:off x="5826833" y="1492062"/>
        <a:ext cx="838673" cy="520730"/>
      </dsp:txXfrm>
    </dsp:sp>
    <dsp:sp modelId="{42C77660-5F09-134C-B257-29A4874EE035}">
      <dsp:nvSpPr>
        <dsp:cNvPr id="0" name=""/>
        <dsp:cNvSpPr/>
      </dsp:nvSpPr>
      <dsp:spPr>
        <a:xfrm>
          <a:off x="4243564" y="2313844"/>
          <a:ext cx="1248556" cy="553132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35927-F0B3-D045-BB95-6C1B3FDF22BB}">
      <dsp:nvSpPr>
        <dsp:cNvPr id="0" name=""/>
        <dsp:cNvSpPr/>
      </dsp:nvSpPr>
      <dsp:spPr>
        <a:xfrm>
          <a:off x="4340350" y="2405791"/>
          <a:ext cx="1248556" cy="553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Loop Unrolling</a:t>
          </a:r>
          <a:endParaRPr lang="en-US" sz="2000" kern="1200" dirty="0"/>
        </a:p>
      </dsp:txBody>
      <dsp:txXfrm>
        <a:off x="4356551" y="2421992"/>
        <a:ext cx="1216154" cy="520730"/>
      </dsp:txXfrm>
    </dsp:sp>
    <dsp:sp modelId="{A13EFE20-A913-3942-B0C9-23D2E0E5A57B}">
      <dsp:nvSpPr>
        <dsp:cNvPr id="0" name=""/>
        <dsp:cNvSpPr/>
      </dsp:nvSpPr>
      <dsp:spPr>
        <a:xfrm>
          <a:off x="5650240" y="2318833"/>
          <a:ext cx="1252353" cy="553132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C80EE-CA07-5240-870F-DCA73103A703}">
      <dsp:nvSpPr>
        <dsp:cNvPr id="0" name=""/>
        <dsp:cNvSpPr/>
      </dsp:nvSpPr>
      <dsp:spPr>
        <a:xfrm>
          <a:off x="5747026" y="2410780"/>
          <a:ext cx="1252353" cy="553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Loop Pipelining</a:t>
          </a:r>
          <a:endParaRPr lang="en-US" sz="2000" kern="1200" dirty="0"/>
        </a:p>
      </dsp:txBody>
      <dsp:txXfrm>
        <a:off x="5763227" y="2426981"/>
        <a:ext cx="1219951" cy="520730"/>
      </dsp:txXfrm>
    </dsp:sp>
    <dsp:sp modelId="{7570DAEE-2FE6-EF44-9783-F6872619AA2F}">
      <dsp:nvSpPr>
        <dsp:cNvPr id="0" name=""/>
        <dsp:cNvSpPr/>
      </dsp:nvSpPr>
      <dsp:spPr>
        <a:xfrm>
          <a:off x="7131619" y="2313844"/>
          <a:ext cx="1309487" cy="553132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BA4482-F11B-C444-9B83-461455885995}">
      <dsp:nvSpPr>
        <dsp:cNvPr id="0" name=""/>
        <dsp:cNvSpPr/>
      </dsp:nvSpPr>
      <dsp:spPr>
        <a:xfrm>
          <a:off x="7228405" y="2405791"/>
          <a:ext cx="1309487" cy="553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Loop Flattening</a:t>
          </a:r>
          <a:endParaRPr lang="en-US" sz="2000" kern="1200" dirty="0"/>
        </a:p>
      </dsp:txBody>
      <dsp:txXfrm>
        <a:off x="7244606" y="2421992"/>
        <a:ext cx="1277085" cy="520730"/>
      </dsp:txXfrm>
    </dsp:sp>
    <dsp:sp modelId="{DCC7D101-FDE0-1E46-9EEC-02C203EA7F76}">
      <dsp:nvSpPr>
        <dsp:cNvPr id="0" name=""/>
        <dsp:cNvSpPr/>
      </dsp:nvSpPr>
      <dsp:spPr>
        <a:xfrm>
          <a:off x="8913066" y="1392775"/>
          <a:ext cx="871075" cy="553132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10ADEF-30C8-9446-ADC8-4D6F7A39A256}">
      <dsp:nvSpPr>
        <dsp:cNvPr id="0" name=""/>
        <dsp:cNvSpPr/>
      </dsp:nvSpPr>
      <dsp:spPr>
        <a:xfrm>
          <a:off x="9009852" y="1484722"/>
          <a:ext cx="871075" cy="553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Array</a:t>
          </a:r>
          <a:endParaRPr lang="en-US" sz="1800" kern="1200" dirty="0"/>
        </a:p>
      </dsp:txBody>
      <dsp:txXfrm>
        <a:off x="9026053" y="1500923"/>
        <a:ext cx="838673" cy="520730"/>
      </dsp:txXfrm>
    </dsp:sp>
    <dsp:sp modelId="{88583DC1-0262-6042-89C0-92F91C6302AF}">
      <dsp:nvSpPr>
        <dsp:cNvPr id="0" name=""/>
        <dsp:cNvSpPr/>
      </dsp:nvSpPr>
      <dsp:spPr>
        <a:xfrm>
          <a:off x="8634679" y="2275744"/>
          <a:ext cx="1427849" cy="553132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560F0-5DE7-4343-A022-D1BCF2BD3200}">
      <dsp:nvSpPr>
        <dsp:cNvPr id="0" name=""/>
        <dsp:cNvSpPr/>
      </dsp:nvSpPr>
      <dsp:spPr>
        <a:xfrm>
          <a:off x="8731465" y="2367691"/>
          <a:ext cx="1427849" cy="553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Array Partitioning</a:t>
          </a:r>
          <a:endParaRPr lang="en-US" sz="2000" kern="1200" dirty="0"/>
        </a:p>
      </dsp:txBody>
      <dsp:txXfrm>
        <a:off x="8747666" y="2383892"/>
        <a:ext cx="1395447" cy="520730"/>
      </dsp:txXfrm>
    </dsp:sp>
    <dsp:sp modelId="{0C52A374-360E-004E-9E35-33ECA9C74030}">
      <dsp:nvSpPr>
        <dsp:cNvPr id="0" name=""/>
        <dsp:cNvSpPr/>
      </dsp:nvSpPr>
      <dsp:spPr>
        <a:xfrm>
          <a:off x="7357523" y="3235211"/>
          <a:ext cx="1218869" cy="553132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60CE7-B2B1-424A-B1E2-D43BB8FFA2F1}">
      <dsp:nvSpPr>
        <dsp:cNvPr id="0" name=""/>
        <dsp:cNvSpPr/>
      </dsp:nvSpPr>
      <dsp:spPr>
        <a:xfrm>
          <a:off x="7454310" y="3327158"/>
          <a:ext cx="1218869" cy="553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Block</a:t>
          </a:r>
          <a:endParaRPr lang="en-US" sz="1800" kern="1200" dirty="0"/>
        </a:p>
      </dsp:txBody>
      <dsp:txXfrm>
        <a:off x="7470511" y="3343359"/>
        <a:ext cx="1186467" cy="520730"/>
      </dsp:txXfrm>
    </dsp:sp>
    <dsp:sp modelId="{464F8293-5E30-804B-BF25-CB1C1C67EE61}">
      <dsp:nvSpPr>
        <dsp:cNvPr id="0" name=""/>
        <dsp:cNvSpPr/>
      </dsp:nvSpPr>
      <dsp:spPr>
        <a:xfrm>
          <a:off x="8769965" y="3247961"/>
          <a:ext cx="1132337" cy="553132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E6B66E-5C16-2949-B77B-78CE31985A8C}">
      <dsp:nvSpPr>
        <dsp:cNvPr id="0" name=""/>
        <dsp:cNvSpPr/>
      </dsp:nvSpPr>
      <dsp:spPr>
        <a:xfrm>
          <a:off x="8866752" y="3339908"/>
          <a:ext cx="1132337" cy="553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Cyclic</a:t>
          </a:r>
          <a:endParaRPr lang="en-US" sz="1800" kern="1200" dirty="0"/>
        </a:p>
      </dsp:txBody>
      <dsp:txXfrm>
        <a:off x="8882953" y="3356109"/>
        <a:ext cx="1099935" cy="520730"/>
      </dsp:txXfrm>
    </dsp:sp>
    <dsp:sp modelId="{D656AB86-DE55-EB48-B531-FAB6C51FB432}">
      <dsp:nvSpPr>
        <dsp:cNvPr id="0" name=""/>
        <dsp:cNvSpPr/>
      </dsp:nvSpPr>
      <dsp:spPr>
        <a:xfrm>
          <a:off x="10095875" y="3222462"/>
          <a:ext cx="1243808" cy="553132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7A30B5-09F3-B94E-98D0-A080723870A4}">
      <dsp:nvSpPr>
        <dsp:cNvPr id="0" name=""/>
        <dsp:cNvSpPr/>
      </dsp:nvSpPr>
      <dsp:spPr>
        <a:xfrm>
          <a:off x="10192661" y="3314408"/>
          <a:ext cx="1243808" cy="553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Complete</a:t>
          </a:r>
          <a:endParaRPr lang="en-US" sz="1800" kern="1200" dirty="0"/>
        </a:p>
      </dsp:txBody>
      <dsp:txXfrm>
        <a:off x="10208862" y="3330609"/>
        <a:ext cx="1211406" cy="5207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2C89A-890C-074F-8790-CAB06E36026D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FBD5D-4430-3F4D-B008-EE1CBCE70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8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FBD5D-4430-3F4D-B008-EE1CBCE705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13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B931"/>
              </a:buClr>
              <a:buSzTx/>
              <a:tabLst/>
              <a:defRPr/>
            </a:pP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Various loop hierarchies,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B931"/>
              </a:buClr>
              <a:buSzTx/>
              <a:buFont typeface="Wingdings" charset="2"/>
              <a:buChar char="§"/>
              <a:tabLst/>
              <a:defRPr/>
            </a:pP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perfect loops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B931"/>
              </a:buClr>
              <a:buSzTx/>
              <a:buFont typeface="Wingdings" charset="2"/>
              <a:buChar char="§"/>
              <a:tabLst/>
              <a:defRPr/>
            </a:pP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non-perfect loops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B931"/>
              </a:buClr>
              <a:buSzTx/>
              <a:buFont typeface="Wingdings" charset="2"/>
              <a:buChar char="§"/>
              <a:tabLst/>
              <a:defRPr/>
            </a:pP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multiple loops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FBD5D-4430-3F4D-B008-EE1CBCE705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99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FBD5D-4430-3F4D-B008-EE1CBCE705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37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FBD5D-4430-3F4D-B008-EE1CBCE705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0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FBD5D-4430-3F4D-B008-EE1CBCE705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8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FBD5D-4430-3F4D-B008-EE1CBCE705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81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FBD5D-4430-3F4D-B008-EE1CBCE705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5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FBD5D-4430-3F4D-B008-EE1CBCE705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02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FBD5D-4430-3F4D-B008-EE1CBCE705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78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FBD5D-4430-3F4D-B008-EE1CBCE705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54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FBD5D-4430-3F4D-B008-EE1CBCE705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5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FBD5D-4430-3F4D-B008-EE1CBCE705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43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FBD5D-4430-3F4D-B008-EE1CBCE705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49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FBD5D-4430-3F4D-B008-EE1CBCE705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12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FBD5D-4430-3F4D-B008-EE1CBCE705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14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FBD5D-4430-3F4D-B008-EE1CBCE705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355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FBD5D-4430-3F4D-B008-EE1CBCE705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328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FBD5D-4430-3F4D-B008-EE1CBCE705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76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3EAE6-3AF1-954C-9ACD-3FF213D3D7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11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FBD5D-4430-3F4D-B008-EE1CBCE705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69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FBD5D-4430-3F4D-B008-EE1CBCE705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4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FBD5D-4430-3F4D-B008-EE1CBCE705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4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FBD5D-4430-3F4D-B008-EE1CBCE705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25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FBD5D-4430-3F4D-B008-EE1CBCE705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54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FBD5D-4430-3F4D-B008-EE1CBCE705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42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FBD5D-4430-3F4D-B008-EE1CBCE705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59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E4C2-8888-7F43-8166-B5573625913D}" type="datetime1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8EE30-879E-2B47-B400-DE80511E72AC}" type="datetime1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62FA-C52F-904A-A28E-10CCABDE74E9}" type="datetime1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91CE-230C-4C4C-9177-A4AB317ABAEB}" type="datetime1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BC585-DF58-6645-86B1-9A10F1E25940}" type="datetime1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2CFB-AEAD-534C-BADD-409918547B61}" type="datetime1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E9640-EE6E-4140-892B-580A6E61E7C1}" type="datetime1">
              <a:rPr lang="en-US" smtClean="0"/>
              <a:t>5/21/2020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2750C-5765-344A-B812-1A830895CCDC}" type="datetime1">
              <a:rPr lang="en-US" smtClean="0"/>
              <a:t>5/21/2020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9F14F-494C-944A-A740-F22D9C69784A}" type="datetime1">
              <a:rPr lang="en-US" smtClean="0"/>
              <a:t>5/21/2020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F062F-CA14-D149-97DC-8957D42C9A49}" type="datetime1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458C-BF37-DD49-A052-09E7695BE2F6}" type="datetime1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B17AB-E966-6B4B-89D6-D19565FBB7CD}" type="datetime1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0CB98-21AC-1D4F-8C02-61A5F2FBF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63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40.png"/><Relationship Id="rId4" Type="http://schemas.openxmlformats.org/officeDocument/2006/relationships/image" Target="../media/image2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51.png"/><Relationship Id="rId5" Type="http://schemas.openxmlformats.org/officeDocument/2006/relationships/image" Target="../media/image43.png"/><Relationship Id="rId10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6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6.png"/><Relationship Id="rId4" Type="http://schemas.openxmlformats.org/officeDocument/2006/relationships/image" Target="../media/image53.png"/><Relationship Id="rId9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4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419" y="1547548"/>
            <a:ext cx="11957538" cy="144268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 smtClean="0">
                <a:latin typeface="Helvetica" charset="0"/>
                <a:ea typeface="Helvetica" charset="0"/>
                <a:cs typeface="Helvetica" charset="0"/>
              </a:rPr>
              <a:t>COMBA: A Comprehensive Model-Based Analysis Framework for High Level Synthesis of Real Applications</a:t>
            </a:r>
            <a:endParaRPr lang="en-US" sz="3200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4F6CB656-7242-4079-9EF2-A0338B65E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943" y="6019639"/>
            <a:ext cx="1087552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CBA35087-6D00-456A-BC44-361BB5113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677" y="6001350"/>
            <a:ext cx="1346595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2" b="28060"/>
          <a:stretch/>
        </p:blipFill>
        <p:spPr>
          <a:xfrm>
            <a:off x="6767125" y="5911548"/>
            <a:ext cx="1399868" cy="50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76"/>
          <a:stretch/>
        </p:blipFill>
        <p:spPr>
          <a:xfrm>
            <a:off x="9116319" y="6016171"/>
            <a:ext cx="907706" cy="396000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724115"/>
              </p:ext>
            </p:extLst>
          </p:nvPr>
        </p:nvGraphicFramePr>
        <p:xfrm>
          <a:off x="3003796" y="3241249"/>
          <a:ext cx="6766192" cy="2219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1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4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Jieru</a:t>
                      </a:r>
                      <a:r>
                        <a:rPr lang="en-US" sz="18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 Zhao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Hong Kong</a:t>
                      </a:r>
                      <a:r>
                        <a:rPr lang="en-US" sz="1600" i="1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 Univ. of Science and Technology</a:t>
                      </a:r>
                      <a:endParaRPr lang="en-US" sz="16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Liang Feng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Hong Kong</a:t>
                      </a:r>
                      <a:r>
                        <a:rPr lang="en-US" sz="1600" i="1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 Univ. of Science and Technology</a:t>
                      </a:r>
                      <a:endParaRPr lang="en-US" sz="16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Sharad Sinha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Nanyang Technological Univ., Singapore</a:t>
                      </a:r>
                      <a:endParaRPr lang="en-US" sz="16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Wei Zhang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Hong Kong</a:t>
                      </a:r>
                      <a:r>
                        <a:rPr lang="en-US" sz="1600" i="1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 Univ. of Science and Technology</a:t>
                      </a:r>
                      <a:endParaRPr lang="en-US" sz="16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Yun Liang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Peking Univ.,</a:t>
                      </a:r>
                      <a:r>
                        <a:rPr lang="en-US" sz="1600" i="1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 China</a:t>
                      </a:r>
                      <a:endParaRPr lang="en-US" sz="16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Bingsheng</a:t>
                      </a:r>
                      <a:r>
                        <a:rPr lang="en-US" sz="18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 He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National Univ. of Singapore</a:t>
                      </a:r>
                      <a:endParaRPr lang="en-US" sz="16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0" y="-4954"/>
            <a:ext cx="12191999" cy="1388572"/>
            <a:chOff x="0" y="-4954"/>
            <a:chExt cx="12191999" cy="1388572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52" b="3350"/>
            <a:stretch/>
          </p:blipFill>
          <p:spPr>
            <a:xfrm>
              <a:off x="0" y="-4954"/>
              <a:ext cx="12191999" cy="138857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50" t="29801" r="24328" b="59258"/>
            <a:stretch/>
          </p:blipFill>
          <p:spPr>
            <a:xfrm>
              <a:off x="6401406" y="380419"/>
              <a:ext cx="2060422" cy="241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05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43499" y="21650"/>
            <a:ext cx="9844428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Arial" panose="020B0604020202020204" pitchFamily="34" charset="0"/>
              </a:rPr>
              <a:t>Analytical Models: Performance Model</a:t>
            </a:r>
            <a:endParaRPr lang="en-US" sz="40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09975" y="1100040"/>
            <a:ext cx="3704401" cy="7251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+mn-lt"/>
                <a:cs typeface="Arial" panose="020B0604020202020204" pitchFamily="34" charset="0"/>
              </a:rPr>
              <a:t>1. Loop Unrolling</a:t>
            </a:r>
            <a:endParaRPr lang="en-US" sz="28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1443" y="-112670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➌➍➎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273" y="5553391"/>
            <a:ext cx="2677107" cy="7814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809" y="1689809"/>
            <a:ext cx="3950253" cy="2700000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118849" y="4910235"/>
            <a:ext cx="284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931"/>
              </a:buClr>
              <a:buSzTx/>
              <a:buFont typeface="Wingdings" charset="2"/>
              <a:buNone/>
              <a:tabLst/>
              <a:defRPr/>
            </a:pPr>
            <a:r>
              <a:rPr lang="en-US" altLang="zh-CN" sz="2400" dirty="0" smtClean="0">
                <a:ea typeface="Arial" charset="0"/>
                <a:cs typeface="Arial" charset="0"/>
              </a:rPr>
              <a:t>Iteration latency:</a:t>
            </a:r>
            <a:endParaRPr lang="en-US" altLang="zh-CN" sz="2400" dirty="0">
              <a:ea typeface="Arial" charset="0"/>
              <a:cs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0"/>
          <a:stretch/>
        </p:blipFill>
        <p:spPr>
          <a:xfrm>
            <a:off x="4446972" y="4753326"/>
            <a:ext cx="4664908" cy="8177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53189" y="5703584"/>
            <a:ext cx="2009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931"/>
              </a:buClr>
              <a:buSzTx/>
              <a:buFont typeface="Wingdings" charset="2"/>
              <a:buNone/>
              <a:tabLst/>
              <a:defRPr/>
            </a:pPr>
            <a:r>
              <a:rPr lang="en-US" altLang="zh-CN" sz="2400" dirty="0" smtClean="0">
                <a:ea typeface="Arial" charset="0"/>
                <a:cs typeface="Arial" charset="0"/>
              </a:rPr>
              <a:t>Loop latency:</a:t>
            </a:r>
            <a:endParaRPr lang="en-US" altLang="zh-CN" sz="2400" dirty="0">
              <a:ea typeface="Arial" charset="0"/>
              <a:cs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063182" y="1711579"/>
            <a:ext cx="1409315" cy="1155124"/>
            <a:chOff x="3675868" y="1726013"/>
            <a:chExt cx="1409315" cy="11551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775905" y="1726013"/>
                  <a:ext cx="62449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905" y="1726013"/>
                  <a:ext cx="624498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675868" y="2481027"/>
                  <a:ext cx="62449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868" y="2481027"/>
                  <a:ext cx="624498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3883" b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/>
            <p:nvPr/>
          </p:nvCxnSpPr>
          <p:spPr>
            <a:xfrm flipV="1">
              <a:off x="4324732" y="1903934"/>
              <a:ext cx="3657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353663" y="2665973"/>
              <a:ext cx="7315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978247" y="2835051"/>
                <a:ext cx="2844069" cy="118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EF3E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EF3E66"/>
                              </a:solidFill>
                              <a:latin typeface="Cambria Math" charset="0"/>
                            </a:rPr>
                            <m:t>𝑪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</a:rPr>
                                <m:t>𝒌</m:t>
                              </m:r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</a:rPr>
                                <m:t>𝒌</m:t>
                              </m:r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</a:rPr>
                                <m:t>𝟏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b="1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solidFill>
                      <a:schemeClr val="bg2">
                        <a:lumMod val="25000"/>
                      </a:schemeClr>
                    </a:solidFill>
                  </a:rPr>
                  <a:t>Iteration latency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47" y="2835051"/>
                <a:ext cx="2844069" cy="1185453"/>
              </a:xfrm>
              <a:prstGeom prst="rect">
                <a:avLst/>
              </a:prstGeom>
              <a:blipFill rotWithShape="0">
                <a:blip r:embed="rId8"/>
                <a:stretch>
                  <a:fillRect l="-2361" b="-4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5496677" y="4827102"/>
            <a:ext cx="778795" cy="648000"/>
          </a:xfrm>
          <a:prstGeom prst="rect">
            <a:avLst/>
          </a:prstGeom>
          <a:solidFill>
            <a:srgbClr val="FF787E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493379" y="4788140"/>
            <a:ext cx="1728000" cy="720000"/>
          </a:xfrm>
          <a:prstGeom prst="rect">
            <a:avLst/>
          </a:prstGeom>
          <a:solidFill>
            <a:srgbClr val="FF787E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981553" y="2220911"/>
                <a:ext cx="2790017" cy="1496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EF3E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EF3E66"/>
                              </a:solidFill>
                              <a:latin typeface="Cambria Math" charset="0"/>
                            </a:rPr>
                            <m:t>𝑪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</a:rPr>
                                <m:t>𝒌</m:t>
                              </m:r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</a:rPr>
                                <m:t>𝒌</m:t>
                              </m:r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</a:rPr>
                                <m:t>𝟏</m:t>
                              </m:r>
                            </m:sub>
                          </m:sSub>
                        </m:sup>
                      </m:sSubSup>
                      <m:r>
                        <a:rPr lang="en-US" sz="2000" b="1" i="1" smtClean="0">
                          <a:solidFill>
                            <a:srgbClr val="EF3E6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rgbClr val="EF3E66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𝒌</m:t>
                              </m:r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𝒌</m:t>
                              </m:r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 smtClean="0">
                  <a:solidFill>
                    <a:srgbClr val="EF3E66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Loop latency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EF3E66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553" y="2220911"/>
                <a:ext cx="2790017" cy="1496115"/>
              </a:xfrm>
              <a:prstGeom prst="rect">
                <a:avLst/>
              </a:prstGeom>
              <a:blipFill rotWithShape="0">
                <a:blip r:embed="rId9"/>
                <a:stretch>
                  <a:fillRect l="-2183" b="-2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4826582" y="3127348"/>
            <a:ext cx="2834640" cy="264656"/>
          </a:xfrm>
          <a:prstGeom prst="rect">
            <a:avLst/>
          </a:prstGeom>
          <a:solidFill>
            <a:srgbClr val="FF787E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471169" y="2517809"/>
            <a:ext cx="3204000" cy="1044000"/>
          </a:xfrm>
          <a:prstGeom prst="rect">
            <a:avLst/>
          </a:prstGeom>
          <a:solidFill>
            <a:srgbClr val="FF787E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79652" y="4787580"/>
            <a:ext cx="2293497" cy="720000"/>
          </a:xfrm>
          <a:prstGeom prst="rect">
            <a:avLst/>
          </a:prstGeom>
          <a:solidFill>
            <a:srgbClr val="FF787E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460788" y="2129518"/>
            <a:ext cx="3236215" cy="1440000"/>
          </a:xfrm>
          <a:prstGeom prst="rect">
            <a:avLst/>
          </a:prstGeom>
          <a:solidFill>
            <a:srgbClr val="FF787E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981553" y="1974186"/>
                <a:ext cx="2449973" cy="1496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EF3E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EF3E66"/>
                              </a:solidFill>
                              <a:latin typeface="Cambria Math" charset="0"/>
                            </a:rPr>
                            <m:t>𝑪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</a:rPr>
                                <m:t>𝒌</m:t>
                              </m:r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</a:rPr>
                                <m:t>𝒌</m:t>
                              </m:r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</a:rPr>
                                <m:t>𝟏</m:t>
                              </m:r>
                            </m:sub>
                          </m:sSub>
                        </m:sup>
                      </m:sSubSup>
                      <m:r>
                        <a:rPr lang="en-US" sz="2000" b="1" i="1" smtClean="0">
                          <a:solidFill>
                            <a:srgbClr val="EF3E6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rgbClr val="EF3E66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𝒌</m:t>
                              </m:r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𝒌</m:t>
                              </m:r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n-US" sz="2000" b="1" i="1" smtClean="0">
                                  <a:solidFill>
                                    <a:srgbClr val="EF3E6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2000" b="1" i="1" smtClean="0">
                          <a:solidFill>
                            <a:srgbClr val="EF3E6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EF3E66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EF3E6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EF3E6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sub>
                      </m:sSub>
                      <m:r>
                        <a:rPr lang="en-US" sz="2000" b="1" i="0" smtClean="0">
                          <a:solidFill>
                            <a:srgbClr val="EF3E66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000" dirty="0" smtClean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solidFill>
                      <a:schemeClr val="bg2">
                        <a:lumMod val="25000"/>
                      </a:schemeClr>
                    </a:solidFill>
                  </a:rPr>
                  <a:t>Latency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copies </a:t>
                </a:r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553" y="1974186"/>
                <a:ext cx="2449973" cy="1496115"/>
              </a:xfrm>
              <a:prstGeom prst="rect">
                <a:avLst/>
              </a:prstGeom>
              <a:blipFill rotWithShape="0">
                <a:blip r:embed="rId10"/>
                <a:stretch>
                  <a:fillRect l="-2488" b="-3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8011071" y="4807371"/>
            <a:ext cx="1152000" cy="648000"/>
          </a:xfrm>
          <a:prstGeom prst="rect">
            <a:avLst/>
          </a:prstGeom>
          <a:solidFill>
            <a:srgbClr val="00B0F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455797" y="3677214"/>
            <a:ext cx="3240000" cy="324000"/>
          </a:xfrm>
          <a:prstGeom prst="rect">
            <a:avLst/>
          </a:prstGeom>
          <a:solidFill>
            <a:srgbClr val="00B0F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006029" y="3586197"/>
                <a:ext cx="2975045" cy="856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009CD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009CD4"/>
                              </a:solidFill>
                              <a:latin typeface="Cambria Math" charset="0"/>
                            </a:rPr>
                            <m:t>𝑪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009CD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009CD4"/>
                                  </a:solidFill>
                                  <a:latin typeface="Cambria Math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009CD4"/>
                                  </a:solidFill>
                                  <a:latin typeface="Cambria Math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009CD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009CD4"/>
                                  </a:solidFill>
                                  <a:latin typeface="Cambria Math" charset="0"/>
                                </a:rPr>
                                <m:t>\</m:t>
                              </m:r>
                              <m:r>
                                <a:rPr lang="en-US" sz="2000" b="1" i="1" smtClean="0">
                                  <a:solidFill>
                                    <a:srgbClr val="009CD4"/>
                                  </a:solidFill>
                                  <a:latin typeface="Cambria Math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009CD4"/>
                                  </a:solidFill>
                                  <a:latin typeface="Cambria Math" charset="0"/>
                                </a:rPr>
                                <m:t>𝒌</m:t>
                              </m:r>
                              <m:r>
                                <a:rPr lang="en-US" sz="2000" b="1" i="1" smtClean="0">
                                  <a:solidFill>
                                    <a:srgbClr val="009CD4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000" b="1" i="1" smtClean="0">
                                  <a:solidFill>
                                    <a:srgbClr val="009CD4"/>
                                  </a:solidFill>
                                  <a:latin typeface="Cambria Math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009CD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009CD4"/>
                                  </a:solidFill>
                                  <a:latin typeface="Cambria Math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009CD4"/>
                                  </a:solidFill>
                                  <a:latin typeface="Cambria Math" charset="0"/>
                                </a:rPr>
                                <m:t>𝒌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b="1" dirty="0" smtClean="0">
                  <a:solidFill>
                    <a:srgbClr val="00B0F0"/>
                  </a:solidFill>
                </a:endParaRPr>
              </a:p>
              <a:p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L</a:t>
                </a:r>
                <a:r>
                  <a:rPr lang="en-US" sz="2000" dirty="0" smtClean="0">
                    <a:solidFill>
                      <a:schemeClr val="bg2">
                        <a:lumMod val="25000"/>
                      </a:schemeClr>
                    </a:solidFill>
                  </a:rPr>
                  <a:t>atency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a:rPr lang="en-US" sz="2000" b="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029" y="3586197"/>
                <a:ext cx="2975045" cy="856773"/>
              </a:xfrm>
              <a:prstGeom prst="rect">
                <a:avLst/>
              </a:prstGeom>
              <a:blipFill rotWithShape="0">
                <a:blip r:embed="rId11"/>
                <a:stretch>
                  <a:fillRect l="-2049" b="-7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0133351" y="37625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018898" y="1957823"/>
            <a:ext cx="2553246" cy="24407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845472" y="2699935"/>
                <a:ext cx="1219090" cy="676532"/>
              </a:xfrm>
              <a:prstGeom prst="rect">
                <a:avLst/>
              </a:prstGeom>
              <a:noFill/>
              <a:effectLst>
                <a:outerShdw blurRad="50800" dist="50800" dir="5400000" sx="89000" sy="89000" algn="ctr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𝑪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𝒌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𝒌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472" y="2699935"/>
                <a:ext cx="1219090" cy="6765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effectLst>
                <a:outerShdw blurRad="50800" dist="50800" dir="5400000" sx="89000" sy="89000" algn="ctr" rotWithShape="0">
                  <a:srgbClr val="000000">
                    <a:alpha val="43137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4552066" y="4821593"/>
            <a:ext cx="667362" cy="648000"/>
          </a:xfrm>
          <a:prstGeom prst="rect">
            <a:avLst/>
          </a:pr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322785" y="2103379"/>
            <a:ext cx="3461515" cy="1919537"/>
          </a:xfrm>
          <a:prstGeom prst="rect">
            <a:avLst/>
          </a:prstGeom>
          <a:solidFill>
            <a:schemeClr val="accent4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842097" y="960785"/>
            <a:ext cx="1060704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41145" y="286042"/>
            <a:ext cx="6447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</a:rPr>
              <a:t>➋</a:t>
            </a:r>
            <a:endParaRPr lang="en-US" sz="4400" dirty="0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-23107" y="-24174"/>
            <a:ext cx="3046876" cy="6949440"/>
            <a:chOff x="90536" y="-33032"/>
            <a:chExt cx="3046876" cy="6949440"/>
          </a:xfrm>
        </p:grpSpPr>
        <p:sp>
          <p:nvSpPr>
            <p:cNvPr id="50" name="Rectangle 49"/>
            <p:cNvSpPr/>
            <p:nvPr/>
          </p:nvSpPr>
          <p:spPr>
            <a:xfrm>
              <a:off x="90536" y="-33032"/>
              <a:ext cx="2936629" cy="69494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50800" dist="76200" algn="l" rotWithShape="0">
                <a:schemeClr val="accent5">
                  <a:lumMod val="60000"/>
                  <a:lumOff val="40000"/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23341" y="1101112"/>
              <a:ext cx="2914071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3600" b="1" dirty="0" smtClean="0">
                  <a:latin typeface="Arial" charset="0"/>
                  <a:ea typeface="Arial" charset="0"/>
                  <a:cs typeface="Arial" charset="0"/>
                </a:rPr>
                <a:t>Framework</a:t>
              </a:r>
              <a:endParaRPr lang="en-US" altLang="zh-CN" sz="1200" b="1" dirty="0">
                <a:latin typeface="Arial" charset="0"/>
                <a:ea typeface="Arial" charset="0"/>
                <a:cs typeface="Arial" charset="0"/>
              </a:endParaRP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zh-CN" sz="2800" b="1" dirty="0" smtClean="0">
                  <a:solidFill>
                    <a:schemeClr val="bg2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RDC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zh-CN" sz="2800" b="1" dirty="0" smtClean="0">
                  <a:latin typeface="Arial" charset="0"/>
                  <a:ea typeface="Arial" charset="0"/>
                  <a:cs typeface="Arial" charset="0"/>
                </a:rPr>
                <a:t>Models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zh-CN" sz="2800" b="1" dirty="0" smtClean="0">
                  <a:solidFill>
                    <a:schemeClr val="bg2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MGDSE</a:t>
              </a:r>
              <a:endParaRPr lang="en-US" altLang="zh-CN" sz="6600" b="1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2914279" y="-16310"/>
            <a:ext cx="9381090" cy="691533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0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22" grpId="0" animBg="1"/>
      <p:bldP spid="23" grpId="0"/>
      <p:bldP spid="24" grpId="0" animBg="1"/>
      <p:bldP spid="25" grpId="0" animBg="1"/>
      <p:bldP spid="27" grpId="0" animBg="1"/>
      <p:bldP spid="27" grpId="1" animBg="1"/>
      <p:bldP spid="28" grpId="0" animBg="1"/>
      <p:bldP spid="28" grpId="1" animBg="1"/>
      <p:bldP spid="30" grpId="0"/>
      <p:bldP spid="31" grpId="0" animBg="1"/>
      <p:bldP spid="31" grpId="1" animBg="1"/>
      <p:bldP spid="32" grpId="0" animBg="1"/>
      <p:bldP spid="32" grpId="1" animBg="1"/>
      <p:bldP spid="33" grpId="0"/>
      <p:bldP spid="37" grpId="0" animBg="1"/>
      <p:bldP spid="38" grpId="0"/>
      <p:bldP spid="39" grpId="0" animBg="1"/>
      <p:bldP spid="40" grpId="0" animBg="1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18865" y="1012522"/>
            <a:ext cx="3336948" cy="725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+mn-lt"/>
                <a:cs typeface="Arial" panose="020B0604020202020204" pitchFamily="34" charset="0"/>
              </a:rPr>
              <a:t>2. Loop Pipelining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1443" y="-112670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➋➌➍➎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843499" y="21650"/>
            <a:ext cx="9844428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Arial" panose="020B0604020202020204" pitchFamily="34" charset="0"/>
              </a:rPr>
              <a:t>Analytical Models: Performance Model</a:t>
            </a:r>
            <a:endParaRPr lang="en-US" sz="4000" dirty="0">
              <a:cs typeface="Arial" panose="020B060402020202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842097" y="960785"/>
            <a:ext cx="1060704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41145" y="286042"/>
            <a:ext cx="6447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</a:rPr>
              <a:t>➋</a:t>
            </a:r>
            <a:endParaRPr lang="en-US" sz="4400" dirty="0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112666" y="2024201"/>
            <a:ext cx="7817282" cy="3022182"/>
            <a:chOff x="-114154" y="2294456"/>
            <a:chExt cx="7817282" cy="3022182"/>
          </a:xfrm>
        </p:grpSpPr>
        <p:sp>
          <p:nvSpPr>
            <p:cNvPr id="42" name="TextBox 41"/>
            <p:cNvSpPr txBox="1"/>
            <p:nvPr/>
          </p:nvSpPr>
          <p:spPr>
            <a:xfrm>
              <a:off x="1392798" y="2294456"/>
              <a:ext cx="2453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buClr>
                  <a:srgbClr val="FFB931"/>
                </a:buClr>
              </a:pPr>
              <a:r>
                <a:rPr lang="en-US" altLang="zh-CN" sz="2000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P</a:t>
              </a:r>
              <a:r>
                <a:rPr lang="en-US" altLang="zh-CN" sz="2000" dirty="0" smtClean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ipeline depth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4154" y="4916528"/>
              <a:ext cx="28233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buClr>
                  <a:srgbClr val="FFB931"/>
                </a:buClr>
              </a:pPr>
              <a:r>
                <a:rPr lang="en-US" altLang="zh-CN" sz="2000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I</a:t>
              </a:r>
              <a:r>
                <a:rPr lang="en-US" altLang="zh-CN" sz="2000" dirty="0" smtClean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nitiation interval</a:t>
              </a:r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518436" y="2561408"/>
              <a:ext cx="0" cy="9144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26543" y="3874731"/>
              <a:ext cx="0" cy="9144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1099439" y="4566256"/>
              <a:ext cx="27432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H="1">
              <a:off x="539291" y="4576639"/>
              <a:ext cx="27432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4112101" y="2598560"/>
              <a:ext cx="0" cy="9144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765891" y="4380309"/>
                  <a:ext cx="33136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𝐼𝐼</m:t>
                        </m:r>
                      </m:oMath>
                    </m:oMathPara>
                  </a14:m>
                  <a:endParaRPr lang="en-US" sz="2000" i="1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891" y="4380309"/>
                  <a:ext cx="331364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129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1860084" y="2745695"/>
                  <a:ext cx="7668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𝐷</m:t>
                        </m:r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oMath>
                    </m:oMathPara>
                  </a14:m>
                  <a:endParaRPr lang="en-US" sz="2000" i="1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0084" y="2745695"/>
                  <a:ext cx="766820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Straight Arrow Connector 103"/>
            <p:cNvCxnSpPr/>
            <p:nvPr/>
          </p:nvCxnSpPr>
          <p:spPr>
            <a:xfrm flipH="1">
              <a:off x="529866" y="2960844"/>
              <a:ext cx="137160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2537696" y="2960844"/>
              <a:ext cx="155448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508065" y="3347147"/>
              <a:ext cx="5414356" cy="1528697"/>
              <a:chOff x="1623797" y="4079096"/>
              <a:chExt cx="5414356" cy="1528697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2502654" y="4158407"/>
                <a:ext cx="900000" cy="468000"/>
                <a:chOff x="2669683" y="2455333"/>
                <a:chExt cx="950609" cy="530852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2669683" y="2455333"/>
                  <a:ext cx="950609" cy="53085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00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2822597" y="2503755"/>
                  <a:ext cx="636961" cy="4538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dirty="0">
                      <a:ea typeface="Arial" charset="0"/>
                      <a:cs typeface="Arial" charset="0"/>
                    </a:rPr>
                    <a:t>Add</a:t>
                  </a:r>
                  <a:endParaRPr lang="en-US" sz="2400" dirty="0">
                    <a:ea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1623797" y="4155795"/>
                <a:ext cx="884353" cy="467800"/>
                <a:chOff x="2669683" y="2455333"/>
                <a:chExt cx="793986" cy="460977"/>
              </a:xfrm>
            </p:grpSpPr>
            <p:sp>
              <p:nvSpPr>
                <p:cNvPr id="35" name="Rounded Rectangle 34"/>
                <p:cNvSpPr/>
                <p:nvPr/>
              </p:nvSpPr>
              <p:spPr>
                <a:xfrm>
                  <a:off x="2669683" y="2455333"/>
                  <a:ext cx="793986" cy="46097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00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722537" y="2493477"/>
                  <a:ext cx="614827" cy="3942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dirty="0">
                      <a:ea typeface="Arial" charset="0"/>
                      <a:cs typeface="Arial" charset="0"/>
                    </a:rPr>
                    <a:t>Load</a:t>
                  </a:r>
                  <a:endParaRPr lang="en-US" sz="2400" dirty="0">
                    <a:ea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2494142" y="4647473"/>
                <a:ext cx="1075247" cy="468000"/>
                <a:chOff x="2657698" y="2447261"/>
                <a:chExt cx="799219" cy="384206"/>
              </a:xfrm>
            </p:grpSpPr>
            <p:sp>
              <p:nvSpPr>
                <p:cNvPr id="38" name="Rounded Rectangle 37"/>
                <p:cNvSpPr/>
                <p:nvPr/>
              </p:nvSpPr>
              <p:spPr>
                <a:xfrm>
                  <a:off x="2657698" y="2447261"/>
                  <a:ext cx="668960" cy="38420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00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2727974" y="2481046"/>
                  <a:ext cx="728943" cy="3284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ea typeface="Arial" charset="0"/>
                      <a:cs typeface="Arial" charset="0"/>
                    </a:rPr>
                    <a:t>Load</a:t>
                  </a:r>
                  <a:endParaRPr lang="en-US" sz="2400" dirty="0">
                    <a:ea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3405984" y="4650400"/>
                <a:ext cx="900000" cy="468000"/>
                <a:chOff x="2698653" y="2455332"/>
                <a:chExt cx="827381" cy="567599"/>
              </a:xfrm>
            </p:grpSpPr>
            <p:sp>
              <p:nvSpPr>
                <p:cNvPr id="41" name="Rounded Rectangle 40"/>
                <p:cNvSpPr/>
                <p:nvPr/>
              </p:nvSpPr>
              <p:spPr>
                <a:xfrm>
                  <a:off x="2698653" y="2455332"/>
                  <a:ext cx="827381" cy="56759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00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2831101" y="2505499"/>
                  <a:ext cx="554391" cy="485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dirty="0">
                      <a:ea typeface="Arial" charset="0"/>
                      <a:cs typeface="Arial" charset="0"/>
                    </a:rPr>
                    <a:t>Add</a:t>
                  </a:r>
                  <a:endParaRPr lang="en-US" sz="2400" dirty="0">
                    <a:ea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4311017" y="5128680"/>
                <a:ext cx="900000" cy="468000"/>
                <a:chOff x="2710375" y="2455333"/>
                <a:chExt cx="950609" cy="530852"/>
              </a:xfrm>
            </p:grpSpPr>
            <p:sp>
              <p:nvSpPr>
                <p:cNvPr id="64" name="Rounded Rectangle 63"/>
                <p:cNvSpPr/>
                <p:nvPr/>
              </p:nvSpPr>
              <p:spPr>
                <a:xfrm>
                  <a:off x="2710375" y="2455333"/>
                  <a:ext cx="950609" cy="53085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00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2861351" y="2506042"/>
                  <a:ext cx="636961" cy="4538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dirty="0">
                      <a:ea typeface="Arial" charset="0"/>
                      <a:cs typeface="Arial" charset="0"/>
                    </a:rPr>
                    <a:t>Add</a:t>
                  </a:r>
                  <a:endParaRPr lang="en-US" sz="2400" dirty="0">
                    <a:ea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3396483" y="4079096"/>
                <a:ext cx="900000" cy="543882"/>
                <a:chOff x="2698652" y="2392706"/>
                <a:chExt cx="950608" cy="616925"/>
              </a:xfrm>
            </p:grpSpPr>
            <p:sp>
              <p:nvSpPr>
                <p:cNvPr id="70" name="Rounded Rectangle 69"/>
                <p:cNvSpPr/>
                <p:nvPr/>
              </p:nvSpPr>
              <p:spPr>
                <a:xfrm>
                  <a:off x="2698652" y="2478778"/>
                  <a:ext cx="950608" cy="53085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00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2935483" y="2392706"/>
                  <a:ext cx="520134" cy="5236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Arial" charset="0"/>
                      <a:ea typeface="Arial" charset="0"/>
                      <a:cs typeface="Arial" charset="0"/>
                    </a:rPr>
                    <a:t>…</a:t>
                  </a:r>
                </a:p>
              </p:txBody>
            </p:sp>
          </p:grpSp>
          <p:grpSp>
            <p:nvGrpSpPr>
              <p:cNvPr id="75" name="Group 74"/>
              <p:cNvGrpSpPr/>
              <p:nvPr/>
            </p:nvGrpSpPr>
            <p:grpSpPr>
              <a:xfrm>
                <a:off x="4316449" y="4566284"/>
                <a:ext cx="900000" cy="536881"/>
                <a:chOff x="2698652" y="2370404"/>
                <a:chExt cx="950608" cy="608982"/>
              </a:xfrm>
            </p:grpSpPr>
            <p:sp>
              <p:nvSpPr>
                <p:cNvPr id="76" name="Rounded Rectangle 75"/>
                <p:cNvSpPr/>
                <p:nvPr/>
              </p:nvSpPr>
              <p:spPr>
                <a:xfrm>
                  <a:off x="2698652" y="2448533"/>
                  <a:ext cx="950608" cy="53085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00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2914714" y="2370404"/>
                  <a:ext cx="520134" cy="5236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Arial" charset="0"/>
                      <a:ea typeface="Arial" charset="0"/>
                      <a:cs typeface="Arial" charset="0"/>
                    </a:rPr>
                    <a:t>…</a:t>
                  </a:r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5225555" y="5056220"/>
                <a:ext cx="900000" cy="542876"/>
                <a:chOff x="2686929" y="2370400"/>
                <a:chExt cx="950608" cy="615783"/>
              </a:xfrm>
            </p:grpSpPr>
            <p:sp>
              <p:nvSpPr>
                <p:cNvPr id="88" name="Rounded Rectangle 87"/>
                <p:cNvSpPr/>
                <p:nvPr/>
              </p:nvSpPr>
              <p:spPr>
                <a:xfrm>
                  <a:off x="2686929" y="2455331"/>
                  <a:ext cx="950608" cy="53085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00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2904329" y="2370400"/>
                  <a:ext cx="520134" cy="5236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Arial" charset="0"/>
                      <a:ea typeface="Arial" charset="0"/>
                      <a:cs typeface="Arial" charset="0"/>
                    </a:rPr>
                    <a:t>…</a:t>
                  </a: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6138152" y="5139794"/>
                <a:ext cx="900001" cy="467999"/>
                <a:chOff x="2686929" y="2455333"/>
                <a:chExt cx="950610" cy="530852"/>
              </a:xfrm>
            </p:grpSpPr>
            <p:sp>
              <p:nvSpPr>
                <p:cNvPr id="91" name="Rounded Rectangle 90"/>
                <p:cNvSpPr/>
                <p:nvPr/>
              </p:nvSpPr>
              <p:spPr>
                <a:xfrm>
                  <a:off x="2686929" y="2455333"/>
                  <a:ext cx="950610" cy="53085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00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2773458" y="2489610"/>
                  <a:ext cx="778034" cy="4538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dirty="0">
                      <a:ea typeface="Arial" charset="0"/>
                      <a:cs typeface="Arial" charset="0"/>
                    </a:rPr>
                    <a:t>Store</a:t>
                  </a:r>
                  <a:endParaRPr lang="en-US" sz="2400" dirty="0">
                    <a:ea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107" name="Group 106"/>
              <p:cNvGrpSpPr/>
              <p:nvPr/>
            </p:nvGrpSpPr>
            <p:grpSpPr>
              <a:xfrm>
                <a:off x="4317985" y="4150159"/>
                <a:ext cx="900000" cy="468000"/>
                <a:chOff x="7679329" y="4003896"/>
                <a:chExt cx="900000" cy="440265"/>
              </a:xfrm>
            </p:grpSpPr>
            <p:sp>
              <p:nvSpPr>
                <p:cNvPr id="108" name="Rounded Rectangle 107"/>
                <p:cNvSpPr/>
                <p:nvPr/>
              </p:nvSpPr>
              <p:spPr>
                <a:xfrm>
                  <a:off x="7679329" y="4003896"/>
                  <a:ext cx="900000" cy="44026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00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>
                  <a:off x="7727701" y="4048293"/>
                  <a:ext cx="736612" cy="3763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dirty="0">
                      <a:ea typeface="Arial" charset="0"/>
                      <a:cs typeface="Arial" charset="0"/>
                    </a:rPr>
                    <a:t>Store</a:t>
                  </a:r>
                  <a:endParaRPr lang="en-US" sz="2400" dirty="0">
                    <a:ea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>
                <a:off x="5228804" y="4642305"/>
                <a:ext cx="900000" cy="468000"/>
                <a:chOff x="2698653" y="2455332"/>
                <a:chExt cx="950613" cy="499392"/>
              </a:xfrm>
            </p:grpSpPr>
            <p:sp>
              <p:nvSpPr>
                <p:cNvPr id="111" name="Rounded Rectangle 110"/>
                <p:cNvSpPr/>
                <p:nvPr/>
              </p:nvSpPr>
              <p:spPr>
                <a:xfrm>
                  <a:off x="2698653" y="2455332"/>
                  <a:ext cx="950613" cy="49939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00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2788152" y="2505718"/>
                  <a:ext cx="778037" cy="426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dirty="0">
                      <a:ea typeface="Arial" charset="0"/>
                      <a:cs typeface="Arial" charset="0"/>
                    </a:rPr>
                    <a:t>Store</a:t>
                  </a:r>
                  <a:endParaRPr lang="en-US" sz="2400" dirty="0">
                    <a:ea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113" name="Group 112"/>
              <p:cNvGrpSpPr/>
              <p:nvPr/>
            </p:nvGrpSpPr>
            <p:grpSpPr>
              <a:xfrm>
                <a:off x="3399408" y="5131644"/>
                <a:ext cx="900000" cy="468000"/>
                <a:chOff x="2669682" y="2455333"/>
                <a:chExt cx="950610" cy="499392"/>
              </a:xfrm>
            </p:grpSpPr>
            <p:sp>
              <p:nvSpPr>
                <p:cNvPr id="114" name="Rounded Rectangle 113"/>
                <p:cNvSpPr/>
                <p:nvPr/>
              </p:nvSpPr>
              <p:spPr>
                <a:xfrm>
                  <a:off x="2669682" y="2455333"/>
                  <a:ext cx="950610" cy="49939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00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2803259" y="2500848"/>
                  <a:ext cx="723312" cy="426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dirty="0">
                      <a:ea typeface="Arial" charset="0"/>
                      <a:cs typeface="Arial" charset="0"/>
                    </a:rPr>
                    <a:t>Load</a:t>
                  </a:r>
                  <a:endParaRPr lang="en-US" sz="2400" dirty="0">
                    <a:ea typeface="Arial" charset="0"/>
                    <a:cs typeface="Arial" charset="0"/>
                  </a:endParaRPr>
                </a:p>
              </p:txBody>
            </p:sp>
          </p:grpSp>
        </p:grpSp>
        <p:cxnSp>
          <p:nvCxnSpPr>
            <p:cNvPr id="127" name="Straight Connector 126"/>
            <p:cNvCxnSpPr/>
            <p:nvPr/>
          </p:nvCxnSpPr>
          <p:spPr>
            <a:xfrm>
              <a:off x="1386305" y="4371216"/>
              <a:ext cx="0" cy="4572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6388216" y="4358749"/>
              <a:ext cx="131491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Clr>
                  <a:srgbClr val="FFB931"/>
                </a:buClr>
              </a:pPr>
              <a:r>
                <a:rPr lang="en-US" altLang="zh-CN" sz="2000" dirty="0" smtClean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Trip </a:t>
              </a:r>
              <a:r>
                <a:rPr lang="en-US" altLang="zh-CN" sz="2000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count</a:t>
              </a:r>
            </a:p>
          </p:txBody>
        </p:sp>
        <p:sp>
          <p:nvSpPr>
            <p:cNvPr id="7" name="Right Brace 6"/>
            <p:cNvSpPr/>
            <p:nvPr/>
          </p:nvSpPr>
          <p:spPr>
            <a:xfrm>
              <a:off x="6023424" y="3407059"/>
              <a:ext cx="274320" cy="1463040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393695" y="3915351"/>
              <a:ext cx="12695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err="1" smtClean="0">
                  <a:latin typeface="Arial" charset="0"/>
                  <a:ea typeface="Arial" charset="0"/>
                  <a:cs typeface="Arial" charset="0"/>
                </a:rPr>
                <a:t>Tc</a:t>
              </a:r>
              <a:endParaRPr lang="en-US" sz="2000" i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11321" y="5771834"/>
                <a:ext cx="389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𝐶𝑦𝑐𝑙𝑒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𝐼𝐼</m:t>
                      </m:r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𝑇𝑐</m:t>
                      </m:r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321" y="5771834"/>
                <a:ext cx="3891087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/>
          <p:cNvSpPr txBox="1"/>
          <p:nvPr/>
        </p:nvSpPr>
        <p:spPr>
          <a:xfrm>
            <a:off x="2715942" y="5739935"/>
            <a:ext cx="368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Clr>
                <a:srgbClr val="FFB931"/>
              </a:buClr>
            </a:pPr>
            <a:r>
              <a:rPr lang="en-US" altLang="zh-CN" sz="2400" dirty="0" smtClean="0">
                <a:ea typeface="Arial" charset="0"/>
                <a:cs typeface="Arial" charset="0"/>
              </a:rPr>
              <a:t>Latency of a pipelined loop:</a:t>
            </a:r>
            <a:endParaRPr lang="en-US" altLang="zh-CN" sz="2400" dirty="0">
              <a:ea typeface="Arial" charset="0"/>
              <a:cs typeface="Arial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121862" y="5046058"/>
            <a:ext cx="6987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Clr>
                <a:srgbClr val="FFB931"/>
              </a:buClr>
            </a:pP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Latency between the beginning of two consecutive iterations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608463" y="1641414"/>
            <a:ext cx="302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Clr>
                <a:srgbClr val="FFB931"/>
              </a:buClr>
            </a:pP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Latency of one iteration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8615293" y="3178128"/>
            <a:ext cx="302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Clr>
                <a:srgbClr val="FFB931"/>
              </a:buClr>
            </a:pP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The number of iterations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9" grpId="0"/>
      <p:bldP spid="131" grpId="0"/>
      <p:bldP spid="132" grpId="0"/>
      <p:bldP spid="1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12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809" y="2338269"/>
            <a:ext cx="1789032" cy="665153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2444059" y="4418616"/>
            <a:ext cx="900000" cy="470900"/>
            <a:chOff x="2669683" y="2455333"/>
            <a:chExt cx="950609" cy="534142"/>
          </a:xfrm>
        </p:grpSpPr>
        <p:sp>
          <p:nvSpPr>
            <p:cNvPr id="24" name="Rounded Rectangle 23"/>
            <p:cNvSpPr/>
            <p:nvPr/>
          </p:nvSpPr>
          <p:spPr>
            <a:xfrm>
              <a:off x="2669683" y="2455333"/>
              <a:ext cx="950609" cy="53085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51929" y="2465809"/>
              <a:ext cx="774106" cy="523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charset="0"/>
                  <a:ea typeface="Arial" charset="0"/>
                  <a:cs typeface="Arial" charset="0"/>
                </a:rPr>
                <a:t>Add</a:t>
              </a: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65201" y="4416008"/>
            <a:ext cx="1027508" cy="536673"/>
            <a:chOff x="2669683" y="2455333"/>
            <a:chExt cx="922513" cy="528845"/>
          </a:xfrm>
        </p:grpSpPr>
        <p:sp>
          <p:nvSpPr>
            <p:cNvPr id="27" name="Rounded Rectangle 26"/>
            <p:cNvSpPr/>
            <p:nvPr/>
          </p:nvSpPr>
          <p:spPr>
            <a:xfrm>
              <a:off x="2669683" y="2455333"/>
              <a:ext cx="793986" cy="46097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72480" y="2460512"/>
              <a:ext cx="919716" cy="523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charset="0"/>
                  <a:ea typeface="Arial" charset="0"/>
                  <a:cs typeface="Arial" charset="0"/>
                </a:rPr>
                <a:t>Load</a:t>
              </a: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338662" y="4896393"/>
            <a:ext cx="1030643" cy="469364"/>
            <a:chOff x="2657698" y="2447261"/>
            <a:chExt cx="766065" cy="385326"/>
          </a:xfrm>
        </p:grpSpPr>
        <p:sp>
          <p:nvSpPr>
            <p:cNvPr id="30" name="Rounded Rectangle 29"/>
            <p:cNvSpPr/>
            <p:nvPr/>
          </p:nvSpPr>
          <p:spPr>
            <a:xfrm>
              <a:off x="2657698" y="2447261"/>
              <a:ext cx="668960" cy="38420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694820" y="2453582"/>
              <a:ext cx="728943" cy="379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charset="0"/>
                  <a:ea typeface="Arial" charset="0"/>
                  <a:cs typeface="Arial" charset="0"/>
                </a:rPr>
                <a:t>Load</a:t>
              </a: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249862" y="4888131"/>
            <a:ext cx="930366" cy="468000"/>
            <a:chOff x="2698653" y="2455332"/>
            <a:chExt cx="855297" cy="567599"/>
          </a:xfrm>
        </p:grpSpPr>
        <p:sp>
          <p:nvSpPr>
            <p:cNvPr id="33" name="Rounded Rectangle 32"/>
            <p:cNvSpPr/>
            <p:nvPr/>
          </p:nvSpPr>
          <p:spPr>
            <a:xfrm>
              <a:off x="2698653" y="2455332"/>
              <a:ext cx="827381" cy="56759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779845" y="2464927"/>
              <a:ext cx="774105" cy="523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charset="0"/>
                  <a:ea typeface="Arial" charset="0"/>
                  <a:cs typeface="Arial" charset="0"/>
                </a:rPr>
                <a:t>Add</a:t>
              </a: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058656" y="5378024"/>
            <a:ext cx="900000" cy="484068"/>
            <a:chOff x="2710375" y="2455333"/>
            <a:chExt cx="950609" cy="549078"/>
          </a:xfrm>
        </p:grpSpPr>
        <p:sp>
          <p:nvSpPr>
            <p:cNvPr id="36" name="Rounded Rectangle 35"/>
            <p:cNvSpPr/>
            <p:nvPr/>
          </p:nvSpPr>
          <p:spPr>
            <a:xfrm>
              <a:off x="2710375" y="2455333"/>
              <a:ext cx="950609" cy="53085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814239" y="2480745"/>
              <a:ext cx="774105" cy="523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charset="0"/>
                  <a:ea typeface="Arial" charset="0"/>
                  <a:cs typeface="Arial" charset="0"/>
                </a:rPr>
                <a:t>Add</a:t>
              </a: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676867" y="5381356"/>
            <a:ext cx="920445" cy="480734"/>
            <a:chOff x="2706862" y="2455333"/>
            <a:chExt cx="972205" cy="545297"/>
          </a:xfrm>
        </p:grpSpPr>
        <p:sp>
          <p:nvSpPr>
            <p:cNvPr id="39" name="Rounded Rectangle 38"/>
            <p:cNvSpPr/>
            <p:nvPr/>
          </p:nvSpPr>
          <p:spPr>
            <a:xfrm>
              <a:off x="2710375" y="2455333"/>
              <a:ext cx="950610" cy="53085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706862" y="2476963"/>
              <a:ext cx="972205" cy="523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charset="0"/>
                  <a:ea typeface="Arial" charset="0"/>
                  <a:cs typeface="Arial" charset="0"/>
                </a:rPr>
                <a:t>Store</a:t>
              </a: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337888" y="4339307"/>
            <a:ext cx="900000" cy="543882"/>
            <a:chOff x="2698652" y="2392706"/>
            <a:chExt cx="950608" cy="616925"/>
          </a:xfrm>
        </p:grpSpPr>
        <p:sp>
          <p:nvSpPr>
            <p:cNvPr id="43" name="Rounded Rectangle 42"/>
            <p:cNvSpPr/>
            <p:nvPr/>
          </p:nvSpPr>
          <p:spPr>
            <a:xfrm>
              <a:off x="2698652" y="2478778"/>
              <a:ext cx="950608" cy="5308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935483" y="2392706"/>
              <a:ext cx="520134" cy="523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…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232396" y="4331102"/>
            <a:ext cx="900000" cy="546333"/>
            <a:chOff x="2710375" y="2397388"/>
            <a:chExt cx="950608" cy="567653"/>
          </a:xfrm>
        </p:grpSpPr>
        <p:sp>
          <p:nvSpPr>
            <p:cNvPr id="46" name="Rounded Rectangle 45"/>
            <p:cNvSpPr/>
            <p:nvPr/>
          </p:nvSpPr>
          <p:spPr>
            <a:xfrm>
              <a:off x="2710375" y="2478779"/>
              <a:ext cx="950608" cy="48626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935483" y="2397388"/>
              <a:ext cx="520134" cy="523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…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149675" y="4826495"/>
            <a:ext cx="900000" cy="536881"/>
            <a:chOff x="2698652" y="2370404"/>
            <a:chExt cx="950608" cy="608982"/>
          </a:xfrm>
        </p:grpSpPr>
        <p:sp>
          <p:nvSpPr>
            <p:cNvPr id="49" name="Rounded Rectangle 48"/>
            <p:cNvSpPr/>
            <p:nvPr/>
          </p:nvSpPr>
          <p:spPr>
            <a:xfrm>
              <a:off x="2698652" y="2448533"/>
              <a:ext cx="950608" cy="5308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914714" y="2370404"/>
              <a:ext cx="520134" cy="523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…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054986" y="4829508"/>
            <a:ext cx="900000" cy="542875"/>
            <a:chOff x="2698652" y="2381556"/>
            <a:chExt cx="950608" cy="615781"/>
          </a:xfrm>
        </p:grpSpPr>
        <p:sp>
          <p:nvSpPr>
            <p:cNvPr id="52" name="Rounded Rectangle 51"/>
            <p:cNvSpPr/>
            <p:nvPr/>
          </p:nvSpPr>
          <p:spPr>
            <a:xfrm>
              <a:off x="2698652" y="2466484"/>
              <a:ext cx="950608" cy="5308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904329" y="2381556"/>
              <a:ext cx="520134" cy="523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…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968964" y="5299927"/>
            <a:ext cx="900000" cy="552706"/>
            <a:chOff x="2615570" y="2180810"/>
            <a:chExt cx="950608" cy="626931"/>
          </a:xfrm>
        </p:grpSpPr>
        <p:sp>
          <p:nvSpPr>
            <p:cNvPr id="55" name="Rounded Rectangle 54"/>
            <p:cNvSpPr/>
            <p:nvPr/>
          </p:nvSpPr>
          <p:spPr>
            <a:xfrm>
              <a:off x="2615570" y="2276888"/>
              <a:ext cx="950608" cy="5308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831632" y="2180810"/>
              <a:ext cx="520134" cy="523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…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871874" y="4902094"/>
            <a:ext cx="921536" cy="473300"/>
            <a:chOff x="2698653" y="2449321"/>
            <a:chExt cx="973357" cy="536864"/>
          </a:xfrm>
        </p:grpSpPr>
        <p:sp>
          <p:nvSpPr>
            <p:cNvPr id="58" name="Rounded Rectangle 57"/>
            <p:cNvSpPr/>
            <p:nvPr/>
          </p:nvSpPr>
          <p:spPr>
            <a:xfrm>
              <a:off x="2698653" y="2455333"/>
              <a:ext cx="950610" cy="53085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699805" y="2449321"/>
              <a:ext cx="972205" cy="523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charset="0"/>
                  <a:ea typeface="Arial" charset="0"/>
                  <a:cs typeface="Arial" charset="0"/>
                </a:rPr>
                <a:t>Store</a:t>
              </a: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871454" y="5307057"/>
            <a:ext cx="900000" cy="542876"/>
            <a:chOff x="2686929" y="2370400"/>
            <a:chExt cx="950608" cy="615783"/>
          </a:xfrm>
        </p:grpSpPr>
        <p:sp>
          <p:nvSpPr>
            <p:cNvPr id="63" name="Rounded Rectangle 62"/>
            <p:cNvSpPr/>
            <p:nvPr/>
          </p:nvSpPr>
          <p:spPr>
            <a:xfrm>
              <a:off x="2686929" y="2455331"/>
              <a:ext cx="950608" cy="53085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04329" y="2370400"/>
              <a:ext cx="520134" cy="523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…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775549" y="5382090"/>
            <a:ext cx="920445" cy="480732"/>
            <a:chOff x="2679233" y="2455333"/>
            <a:chExt cx="972204" cy="545295"/>
          </a:xfrm>
        </p:grpSpPr>
        <p:sp>
          <p:nvSpPr>
            <p:cNvPr id="76" name="Rounded Rectangle 75"/>
            <p:cNvSpPr/>
            <p:nvPr/>
          </p:nvSpPr>
          <p:spPr>
            <a:xfrm>
              <a:off x="2686929" y="2455333"/>
              <a:ext cx="950610" cy="53085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679233" y="2476962"/>
              <a:ext cx="972204" cy="523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charset="0"/>
                  <a:ea typeface="Arial" charset="0"/>
                  <a:cs typeface="Arial" charset="0"/>
                </a:rPr>
                <a:t>Store</a:t>
              </a: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78" name="Straight Connector 77"/>
          <p:cNvCxnSpPr/>
          <p:nvPr/>
        </p:nvCxnSpPr>
        <p:spPr>
          <a:xfrm>
            <a:off x="1557280" y="3535633"/>
            <a:ext cx="5494" cy="2484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3342243" y="4914724"/>
            <a:ext cx="5494" cy="1044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2819430" y="5462513"/>
            <a:ext cx="50400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1568193" y="5462513"/>
            <a:ext cx="44308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3388955" y="3743669"/>
                <a:ext cx="1144589" cy="464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Arial" charset="0"/>
                    <a:ea typeface="Arial" charset="0"/>
                    <a:cs typeface="Arial" charset="0"/>
                  </a:rPr>
                  <a:t>= 5</a:t>
                </a: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955" y="3743669"/>
                <a:ext cx="1144589" cy="464871"/>
              </a:xfrm>
              <a:prstGeom prst="rect">
                <a:avLst/>
              </a:prstGeom>
              <a:blipFill rotWithShape="0">
                <a:blip r:embed="rId4"/>
                <a:stretch>
                  <a:fillRect t="-65789" b="-88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Connector 82"/>
          <p:cNvCxnSpPr/>
          <p:nvPr/>
        </p:nvCxnSpPr>
        <p:spPr>
          <a:xfrm>
            <a:off x="6044630" y="3815500"/>
            <a:ext cx="5494" cy="2196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958746" y="3531103"/>
            <a:ext cx="5494" cy="2484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1631249" y="3972812"/>
            <a:ext cx="162000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4338179" y="3972812"/>
            <a:ext cx="162000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2064798" y="5279810"/>
                <a:ext cx="8402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𝐼𝐼</m:t>
                    </m:r>
                  </m:oMath>
                </a14:m>
                <a:r>
                  <a:rPr lang="en-US" i="1" dirty="0" smtClean="0">
                    <a:latin typeface="Arial" charset="0"/>
                    <a:ea typeface="Arial" charset="0"/>
                    <a:cs typeface="Arial" charset="0"/>
                  </a:rPr>
                  <a:t> = 2</a:t>
                </a:r>
                <a:endParaRPr lang="en-US" i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98" y="5279810"/>
                <a:ext cx="840298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4293079" y="3407582"/>
                <a:ext cx="10136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Arial" charset="0"/>
                    <a:ea typeface="Arial" charset="0"/>
                    <a:cs typeface="Arial" charset="0"/>
                  </a:rPr>
                  <a:t>= 6</a:t>
                </a: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079" y="3407582"/>
                <a:ext cx="1013634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 flipH="1">
            <a:off x="1572654" y="3604074"/>
            <a:ext cx="252000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5170395" y="3617514"/>
            <a:ext cx="172800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911209" y="5418576"/>
            <a:ext cx="643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Arial" charset="0"/>
                <a:ea typeface="Arial" charset="0"/>
                <a:cs typeface="Arial" charset="0"/>
              </a:rPr>
              <a:t>stall</a:t>
            </a:r>
            <a:endParaRPr lang="en-US" sz="24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943" y="1847834"/>
            <a:ext cx="1282260" cy="466276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062565" y="1833467"/>
            <a:ext cx="3382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B931"/>
              </a:buClr>
            </a:pPr>
            <a:r>
              <a:rPr lang="en-US" altLang="zh-CN" sz="2400" dirty="0" smtClean="0">
                <a:ea typeface="Arial" charset="0"/>
                <a:cs typeface="Arial" charset="0"/>
              </a:rPr>
              <a:t>Load &amp; Store operations:</a:t>
            </a:r>
            <a:endParaRPr lang="en-US" altLang="zh-CN" sz="2400" dirty="0" smtClean="0">
              <a:ea typeface="Times" charset="0"/>
              <a:cs typeface="Times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422736" y="1710910"/>
            <a:ext cx="3070886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B931"/>
              </a:buClr>
            </a:pPr>
            <a:r>
              <a:rPr lang="en-US" altLang="zh-CN" sz="2400" dirty="0" smtClean="0">
                <a:ea typeface="Arial" charset="0"/>
                <a:cs typeface="Arial" charset="0"/>
              </a:rPr>
              <a:t>access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different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ea typeface="Arial" charset="0"/>
                <a:cs typeface="Arial" charset="0"/>
              </a:rPr>
              <a:t>arrays</a:t>
            </a:r>
            <a:r>
              <a:rPr lang="en-US" altLang="zh-CN" sz="2400" dirty="0" smtClean="0">
                <a:ea typeface="Arial" charset="0"/>
                <a:cs typeface="Arial" charset="0"/>
              </a:rPr>
              <a:t>,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5139928" y="4410371"/>
            <a:ext cx="924213" cy="486557"/>
            <a:chOff x="7679329" y="4003896"/>
            <a:chExt cx="924213" cy="457722"/>
          </a:xfrm>
        </p:grpSpPr>
        <p:sp>
          <p:nvSpPr>
            <p:cNvPr id="96" name="Rounded Rectangle 95"/>
            <p:cNvSpPr/>
            <p:nvPr/>
          </p:nvSpPr>
          <p:spPr>
            <a:xfrm>
              <a:off x="7679329" y="4003896"/>
              <a:ext cx="900000" cy="44026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683097" y="4027313"/>
              <a:ext cx="920445" cy="434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charset="0"/>
                  <a:ea typeface="Arial" charset="0"/>
                  <a:cs typeface="Arial" charset="0"/>
                </a:rPr>
                <a:t>Store</a:t>
              </a: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958221" y="4902450"/>
            <a:ext cx="920445" cy="475431"/>
            <a:chOff x="2693928" y="2455332"/>
            <a:chExt cx="972208" cy="507321"/>
          </a:xfrm>
        </p:grpSpPr>
        <p:sp>
          <p:nvSpPr>
            <p:cNvPr id="99" name="Rounded Rectangle 98"/>
            <p:cNvSpPr/>
            <p:nvPr/>
          </p:nvSpPr>
          <p:spPr>
            <a:xfrm>
              <a:off x="2698653" y="2455332"/>
              <a:ext cx="950613" cy="4993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2693928" y="2470021"/>
              <a:ext cx="972208" cy="492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charset="0"/>
                  <a:ea typeface="Arial" charset="0"/>
                  <a:cs typeface="Arial" charset="0"/>
                </a:rPr>
                <a:t>Store</a:t>
              </a: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5146346" y="5369147"/>
            <a:ext cx="908008" cy="470866"/>
            <a:chOff x="2669682" y="2455333"/>
            <a:chExt cx="959068" cy="502450"/>
          </a:xfrm>
        </p:grpSpPr>
        <p:sp>
          <p:nvSpPr>
            <p:cNvPr id="102" name="Rounded Rectangle 101"/>
            <p:cNvSpPr/>
            <p:nvPr/>
          </p:nvSpPr>
          <p:spPr>
            <a:xfrm>
              <a:off x="2669682" y="2455333"/>
              <a:ext cx="950610" cy="4993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709034" y="2465151"/>
              <a:ext cx="919716" cy="492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charset="0"/>
                  <a:ea typeface="Arial" charset="0"/>
                  <a:cs typeface="Arial" charset="0"/>
                </a:rPr>
                <a:t>Load</a:t>
              </a: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5143661" y="4417011"/>
            <a:ext cx="924316" cy="472519"/>
            <a:chOff x="2710375" y="2455332"/>
            <a:chExt cx="976290" cy="516451"/>
          </a:xfrm>
        </p:grpSpPr>
        <p:sp>
          <p:nvSpPr>
            <p:cNvPr id="105" name="Rounded Rectangle 104"/>
            <p:cNvSpPr/>
            <p:nvPr/>
          </p:nvSpPr>
          <p:spPr>
            <a:xfrm>
              <a:off x="2710375" y="2455332"/>
              <a:ext cx="950607" cy="51151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714463" y="2467200"/>
              <a:ext cx="972202" cy="504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latin typeface="Arial" charset="0"/>
                  <a:ea typeface="Arial" charset="0"/>
                  <a:cs typeface="Arial" charset="0"/>
                </a:rPr>
                <a:t>Store</a:t>
              </a: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5146485" y="5371794"/>
            <a:ext cx="911360" cy="468000"/>
            <a:chOff x="2710375" y="2455333"/>
            <a:chExt cx="962608" cy="499392"/>
          </a:xfrm>
        </p:grpSpPr>
        <p:sp>
          <p:nvSpPr>
            <p:cNvPr id="108" name="Rounded Rectangle 107"/>
            <p:cNvSpPr/>
            <p:nvPr/>
          </p:nvSpPr>
          <p:spPr>
            <a:xfrm>
              <a:off x="2710375" y="2455333"/>
              <a:ext cx="950609" cy="49939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753268" y="2457301"/>
              <a:ext cx="919715" cy="492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charset="0"/>
                  <a:ea typeface="Arial" charset="0"/>
                  <a:cs typeface="Arial" charset="0"/>
                </a:rPr>
                <a:t>Load</a:t>
              </a: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6043873" y="4422650"/>
            <a:ext cx="920444" cy="479735"/>
            <a:chOff x="3683599" y="2464357"/>
            <a:chExt cx="972208" cy="511914"/>
          </a:xfrm>
        </p:grpSpPr>
        <p:sp>
          <p:nvSpPr>
            <p:cNvPr id="111" name="Rounded Rectangle 110"/>
            <p:cNvSpPr/>
            <p:nvPr/>
          </p:nvSpPr>
          <p:spPr>
            <a:xfrm>
              <a:off x="3689325" y="2464357"/>
              <a:ext cx="950615" cy="4993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683599" y="2483639"/>
              <a:ext cx="972208" cy="492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charset="0"/>
                  <a:ea typeface="Arial" charset="0"/>
                  <a:cs typeface="Arial" charset="0"/>
                </a:rPr>
                <a:t>Store</a:t>
              </a: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13" name="Explosion 1 112"/>
          <p:cNvSpPr/>
          <p:nvPr/>
        </p:nvSpPr>
        <p:spPr>
          <a:xfrm>
            <a:off x="5584024" y="3143788"/>
            <a:ext cx="1734332" cy="1019519"/>
          </a:xfrm>
          <a:prstGeom prst="irregularSeal1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Conflict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!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275733" y="4449853"/>
            <a:ext cx="643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Arial" charset="0"/>
                <a:ea typeface="Arial" charset="0"/>
                <a:cs typeface="Arial" charset="0"/>
              </a:rPr>
              <a:t>stall</a:t>
            </a:r>
            <a:endParaRPr lang="en-US" sz="24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087504" y="4936395"/>
            <a:ext cx="643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Arial" charset="0"/>
                <a:ea typeface="Arial" charset="0"/>
                <a:cs typeface="Arial" charset="0"/>
              </a:rPr>
              <a:t>stall</a:t>
            </a:r>
            <a:endParaRPr lang="en-US" sz="24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6" name="Title 1"/>
          <p:cNvSpPr txBox="1">
            <a:spLocks/>
          </p:cNvSpPr>
          <p:nvPr/>
        </p:nvSpPr>
        <p:spPr>
          <a:xfrm>
            <a:off x="843499" y="21650"/>
            <a:ext cx="9844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>
                <a:cs typeface="Arial" panose="020B0604020202020204" pitchFamily="34" charset="0"/>
              </a:rPr>
              <a:t>Analytical Models: Performance Model</a:t>
            </a:r>
            <a:endParaRPr lang="en-US" sz="4000" dirty="0">
              <a:cs typeface="Arial" panose="020B0604020202020204" pitchFamily="34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842097" y="960785"/>
            <a:ext cx="1060704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241145" y="286042"/>
            <a:ext cx="6447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</a:rPr>
              <a:t>➋</a:t>
            </a:r>
            <a:endParaRPr lang="en-US" sz="44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19" name="Title 1"/>
          <p:cNvSpPr txBox="1">
            <a:spLocks/>
          </p:cNvSpPr>
          <p:nvPr/>
        </p:nvSpPr>
        <p:spPr>
          <a:xfrm>
            <a:off x="719158" y="1047104"/>
            <a:ext cx="3336948" cy="725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+mn-lt"/>
                <a:cs typeface="Arial" panose="020B0604020202020204" pitchFamily="34" charset="0"/>
              </a:rPr>
              <a:t>2. Loop Pipelining:</a:t>
            </a:r>
            <a:endParaRPr lang="en-US" sz="28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682055" y="1112798"/>
            <a:ext cx="2438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B931"/>
              </a:buClr>
            </a:pPr>
            <a:r>
              <a:rPr lang="en-US" altLang="zh-CN" sz="2800" dirty="0" smtClean="0">
                <a:ea typeface="Arial" charset="0"/>
                <a:cs typeface="Arial" charset="0"/>
              </a:rPr>
              <a:t>pipeline depth,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5722348" y="1164619"/>
                <a:ext cx="3891087" cy="438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𝐶𝑦𝑐𝑙𝑒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𝑇𝑐</m:t>
                      </m:r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348" y="1164619"/>
                <a:ext cx="3891087" cy="438518"/>
              </a:xfrm>
              <a:prstGeom prst="rect">
                <a:avLst/>
              </a:prstGeom>
              <a:blipFill rotWithShape="0">
                <a:blip r:embed="rId8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430935" y="2428719"/>
            <a:ext cx="3186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ccess the 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same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smtClean="0"/>
              <a:t>array,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01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1" grpId="0"/>
      <p:bldP spid="113" grpId="0" animBg="1"/>
      <p:bldP spid="114" grpId="0"/>
      <p:bldP spid="1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19158" y="1035382"/>
            <a:ext cx="3336948" cy="725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+mn-lt"/>
                <a:cs typeface="Arial" panose="020B0604020202020204" pitchFamily="34" charset="0"/>
              </a:rPr>
              <a:t>2. Loop Pipelining:</a:t>
            </a:r>
            <a:endParaRPr lang="en-US" sz="280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891" y="1755170"/>
            <a:ext cx="3777367" cy="6480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937" y="5898113"/>
            <a:ext cx="2895231" cy="48253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75" y="2962143"/>
            <a:ext cx="3075647" cy="778327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35" y="2921003"/>
            <a:ext cx="2981037" cy="727655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 flipH="1">
            <a:off x="4754470" y="2334123"/>
            <a:ext cx="1107001" cy="352372"/>
          </a:xfrm>
          <a:prstGeom prst="straightConnector1">
            <a:avLst/>
          </a:prstGeom>
          <a:ln w="28575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6777171" y="2318408"/>
            <a:ext cx="357555" cy="368087"/>
          </a:xfrm>
          <a:prstGeom prst="straightConnector1">
            <a:avLst/>
          </a:prstGeom>
          <a:ln w="28575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529759" y="2567154"/>
            <a:ext cx="311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Resource-constrained II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152180" y="2497307"/>
            <a:ext cx="3448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Recurrence-constrained II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016137" y="5874846"/>
            <a:ext cx="464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If the loop contains sub-functions,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43499" y="21650"/>
            <a:ext cx="9844428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Arial" panose="020B0604020202020204" pitchFamily="34" charset="0"/>
              </a:rPr>
              <a:t>Analytical Models: Performance Model</a:t>
            </a:r>
            <a:endParaRPr lang="en-US" sz="4000" dirty="0">
              <a:cs typeface="Arial" panose="020B060402020202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842097" y="960785"/>
            <a:ext cx="1060704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41145" y="286042"/>
            <a:ext cx="6447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</a:rPr>
              <a:t>➋</a:t>
            </a:r>
            <a:endParaRPr lang="en-US" sz="44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28322" y="1105405"/>
            <a:ext cx="2823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B931"/>
              </a:buClr>
            </a:pPr>
            <a:r>
              <a:rPr lang="en-US" altLang="zh-CN" sz="2800" dirty="0" smtClean="0">
                <a:ea typeface="Arial" charset="0"/>
                <a:cs typeface="Arial" charset="0"/>
              </a:rPr>
              <a:t>initiation interval,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349320" y="1173733"/>
                <a:ext cx="3336305" cy="438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𝐶𝑦𝑐𝑙𝑒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𝑰𝑰</m:t>
                          </m:r>
                        </m:e>
                        <m:sub>
                          <m:r>
                            <a:rPr lang="en-US" sz="20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𝑇𝑐</m:t>
                      </m:r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320" y="1173733"/>
                <a:ext cx="3336305" cy="438518"/>
              </a:xfrm>
              <a:prstGeom prst="rect">
                <a:avLst/>
              </a:prstGeom>
              <a:blipFill rotWithShape="0">
                <a:blip r:embed="rId7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1511610" y="4295092"/>
            <a:ext cx="1300448" cy="825968"/>
            <a:chOff x="1603012" y="4267933"/>
            <a:chExt cx="1300448" cy="825968"/>
          </a:xfrm>
        </p:grpSpPr>
        <p:grpSp>
          <p:nvGrpSpPr>
            <p:cNvPr id="11" name="Group 10"/>
            <p:cNvGrpSpPr/>
            <p:nvPr/>
          </p:nvGrpSpPr>
          <p:grpSpPr>
            <a:xfrm>
              <a:off x="1603012" y="4267933"/>
              <a:ext cx="1291957" cy="825968"/>
              <a:chOff x="1603012" y="4267933"/>
              <a:chExt cx="1291957" cy="825968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1603012" y="4267933"/>
                <a:ext cx="0" cy="82296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2437769" y="4915802"/>
                <a:ext cx="457200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H="1">
                <a:off x="1615948" y="4915802"/>
                <a:ext cx="457200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2063382" y="4724569"/>
                    <a:ext cx="3313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  <a:ea typeface="Arial" charset="0"/>
                              <a:cs typeface="Arial" charset="0"/>
                            </a:rPr>
                            <m:t>𝐼𝐼</m:t>
                          </m:r>
                        </m:oMath>
                      </m:oMathPara>
                    </a14:m>
                    <a:endParaRPr lang="en-US" i="1" dirty="0"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3382" y="4724569"/>
                    <a:ext cx="331364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r="-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9" name="Straight Connector 38"/>
            <p:cNvCxnSpPr/>
            <p:nvPr/>
          </p:nvCxnSpPr>
          <p:spPr>
            <a:xfrm>
              <a:off x="2903460" y="4616860"/>
              <a:ext cx="0" cy="4572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1501562" y="3873427"/>
            <a:ext cx="3281356" cy="466525"/>
            <a:chOff x="1061119" y="3870611"/>
            <a:chExt cx="3281356" cy="466525"/>
          </a:xfrm>
        </p:grpSpPr>
        <p:grpSp>
          <p:nvGrpSpPr>
            <p:cNvPr id="43" name="Group 42"/>
            <p:cNvGrpSpPr/>
            <p:nvPr/>
          </p:nvGrpSpPr>
          <p:grpSpPr>
            <a:xfrm>
              <a:off x="2361113" y="3961951"/>
              <a:ext cx="640080" cy="365760"/>
              <a:chOff x="2669683" y="2455333"/>
              <a:chExt cx="950609" cy="530852"/>
            </a:xfrm>
          </p:grpSpPr>
          <p:sp>
            <p:nvSpPr>
              <p:cNvPr id="86" name="Rounded Rectangle 85"/>
              <p:cNvSpPr/>
              <p:nvPr/>
            </p:nvSpPr>
            <p:spPr>
              <a:xfrm>
                <a:off x="2669683" y="2455333"/>
                <a:ext cx="950609" cy="53085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751121" y="2468829"/>
                <a:ext cx="592940" cy="418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Arial" charset="0"/>
                    <a:cs typeface="Arial" charset="0"/>
                  </a:rPr>
                  <a:t>Add</a:t>
                </a: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1061119" y="3971375"/>
              <a:ext cx="640080" cy="365761"/>
              <a:chOff x="2669683" y="2455333"/>
              <a:chExt cx="719062" cy="385474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2669683" y="2455333"/>
                <a:ext cx="719062" cy="38547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684215" y="2457526"/>
                <a:ext cx="571651" cy="363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Arial" charset="0"/>
                    <a:cs typeface="Arial" charset="0"/>
                  </a:rPr>
                  <a:t>Load</a:t>
                </a: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3014307" y="3870611"/>
              <a:ext cx="640080" cy="464918"/>
              <a:chOff x="2716521" y="2331824"/>
              <a:chExt cx="950608" cy="784173"/>
            </a:xfrm>
          </p:grpSpPr>
          <p:sp>
            <p:nvSpPr>
              <p:cNvPr id="76" name="Rounded Rectangle 75"/>
              <p:cNvSpPr/>
              <p:nvPr/>
            </p:nvSpPr>
            <p:spPr>
              <a:xfrm>
                <a:off x="2716521" y="2499073"/>
                <a:ext cx="950608" cy="61692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881875" y="2331824"/>
                <a:ext cx="465952" cy="453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…</a:t>
                </a: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3662930" y="3964824"/>
              <a:ext cx="679545" cy="372016"/>
              <a:chOff x="7679329" y="4013349"/>
              <a:chExt cx="679545" cy="349969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7679329" y="4013349"/>
                <a:ext cx="640080" cy="34408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7679329" y="4015874"/>
                <a:ext cx="679545" cy="347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Arial" charset="0"/>
                    <a:cs typeface="Arial" charset="0"/>
                  </a:rPr>
                  <a:t>Store</a:t>
                </a: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1706813" y="3967363"/>
              <a:ext cx="640080" cy="365761"/>
              <a:chOff x="2669683" y="2455333"/>
              <a:chExt cx="719062" cy="385474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2669683" y="2455333"/>
                <a:ext cx="719062" cy="38547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2695503" y="2455435"/>
                <a:ext cx="571651" cy="363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Arial" charset="0"/>
                    <a:cs typeface="Arial" charset="0"/>
                  </a:rPr>
                  <a:t>Load</a:t>
                </a: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39" name="Group 138"/>
          <p:cNvGrpSpPr/>
          <p:nvPr/>
        </p:nvGrpSpPr>
        <p:grpSpPr>
          <a:xfrm>
            <a:off x="1512064" y="4254733"/>
            <a:ext cx="3261260" cy="466215"/>
            <a:chOff x="1061119" y="3870611"/>
            <a:chExt cx="3261260" cy="466215"/>
          </a:xfrm>
        </p:grpSpPr>
        <p:grpSp>
          <p:nvGrpSpPr>
            <p:cNvPr id="140" name="Group 139"/>
            <p:cNvGrpSpPr/>
            <p:nvPr/>
          </p:nvGrpSpPr>
          <p:grpSpPr>
            <a:xfrm>
              <a:off x="2361113" y="3961951"/>
              <a:ext cx="640080" cy="365760"/>
              <a:chOff x="2669683" y="2455333"/>
              <a:chExt cx="950609" cy="530852"/>
            </a:xfrm>
          </p:grpSpPr>
          <p:sp>
            <p:nvSpPr>
              <p:cNvPr id="153" name="Rounded Rectangle 152"/>
              <p:cNvSpPr/>
              <p:nvPr/>
            </p:nvSpPr>
            <p:spPr>
              <a:xfrm>
                <a:off x="2669683" y="2455333"/>
                <a:ext cx="950609" cy="53085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2751121" y="2468829"/>
                <a:ext cx="592940" cy="418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Arial" charset="0"/>
                    <a:cs typeface="Arial" charset="0"/>
                  </a:rPr>
                  <a:t>Add</a:t>
                </a: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1061119" y="3959344"/>
              <a:ext cx="640080" cy="365761"/>
              <a:chOff x="2669683" y="2442653"/>
              <a:chExt cx="719062" cy="385474"/>
            </a:xfrm>
          </p:grpSpPr>
          <p:sp>
            <p:nvSpPr>
              <p:cNvPr id="151" name="Rounded Rectangle 150"/>
              <p:cNvSpPr/>
              <p:nvPr/>
            </p:nvSpPr>
            <p:spPr>
              <a:xfrm>
                <a:off x="2669683" y="2442653"/>
                <a:ext cx="719062" cy="38547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2684215" y="2457527"/>
                <a:ext cx="571651" cy="363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Arial" charset="0"/>
                    <a:cs typeface="Arial" charset="0"/>
                  </a:rPr>
                  <a:t>Load</a:t>
                </a: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3002275" y="3870611"/>
              <a:ext cx="640080" cy="452886"/>
              <a:chOff x="2698652" y="2331824"/>
              <a:chExt cx="950608" cy="763879"/>
            </a:xfrm>
          </p:grpSpPr>
          <p:sp>
            <p:nvSpPr>
              <p:cNvPr id="149" name="Rounded Rectangle 148"/>
              <p:cNvSpPr/>
              <p:nvPr/>
            </p:nvSpPr>
            <p:spPr>
              <a:xfrm>
                <a:off x="2698652" y="2478778"/>
                <a:ext cx="950608" cy="61692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2881875" y="2331824"/>
                <a:ext cx="465952" cy="453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…</a:t>
                </a:r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3642834" y="3964813"/>
              <a:ext cx="679545" cy="372013"/>
              <a:chOff x="7659233" y="4013349"/>
              <a:chExt cx="679545" cy="349967"/>
            </a:xfrm>
          </p:grpSpPr>
          <p:sp>
            <p:nvSpPr>
              <p:cNvPr id="147" name="Rounded Rectangle 146"/>
              <p:cNvSpPr/>
              <p:nvPr/>
            </p:nvSpPr>
            <p:spPr>
              <a:xfrm>
                <a:off x="7659233" y="4013349"/>
                <a:ext cx="640080" cy="34408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7659233" y="4015872"/>
                <a:ext cx="679545" cy="347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Arial" charset="0"/>
                    <a:cs typeface="Arial" charset="0"/>
                  </a:rPr>
                  <a:t>Store</a:t>
                </a: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1706813" y="3967363"/>
              <a:ext cx="640080" cy="365761"/>
              <a:chOff x="2669683" y="2455333"/>
              <a:chExt cx="719062" cy="385474"/>
            </a:xfrm>
          </p:grpSpPr>
          <p:sp>
            <p:nvSpPr>
              <p:cNvPr id="145" name="Rounded Rectangle 144"/>
              <p:cNvSpPr/>
              <p:nvPr/>
            </p:nvSpPr>
            <p:spPr>
              <a:xfrm>
                <a:off x="2669683" y="2455333"/>
                <a:ext cx="719062" cy="38547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2695503" y="2455435"/>
                <a:ext cx="571651" cy="363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Arial" charset="0"/>
                    <a:cs typeface="Arial" charset="0"/>
                  </a:rPr>
                  <a:t>Load</a:t>
                </a: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155" name="TextBox 154"/>
          <p:cNvSpPr txBox="1"/>
          <p:nvPr/>
        </p:nvSpPr>
        <p:spPr>
          <a:xfrm>
            <a:off x="914962" y="3984304"/>
            <a:ext cx="50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a typeface="Arial" charset="0"/>
                <a:cs typeface="Arial" charset="0"/>
              </a:rPr>
              <a:t>①</a:t>
            </a:r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3523" y="4372905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Arial" charset="0"/>
                <a:cs typeface="Arial" charset="0"/>
              </a:rPr>
              <a:t>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490343" y="5113579"/>
                <a:ext cx="3336305" cy="57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𝐼𝐼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min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𝑟𝑒𝑠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43" y="5113579"/>
                <a:ext cx="3336305" cy="57458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7" name="Group 156"/>
          <p:cNvGrpSpPr/>
          <p:nvPr/>
        </p:nvGrpSpPr>
        <p:grpSpPr>
          <a:xfrm>
            <a:off x="7451164" y="4308830"/>
            <a:ext cx="1300448" cy="825968"/>
            <a:chOff x="1603012" y="4267933"/>
            <a:chExt cx="1300448" cy="825968"/>
          </a:xfrm>
        </p:grpSpPr>
        <p:grpSp>
          <p:nvGrpSpPr>
            <p:cNvPr id="158" name="Group 157"/>
            <p:cNvGrpSpPr/>
            <p:nvPr/>
          </p:nvGrpSpPr>
          <p:grpSpPr>
            <a:xfrm>
              <a:off x="1603012" y="4267933"/>
              <a:ext cx="1291957" cy="825968"/>
              <a:chOff x="1603012" y="4267933"/>
              <a:chExt cx="1291957" cy="825968"/>
            </a:xfrm>
          </p:grpSpPr>
          <p:cxnSp>
            <p:nvCxnSpPr>
              <p:cNvPr id="160" name="Straight Connector 159"/>
              <p:cNvCxnSpPr/>
              <p:nvPr/>
            </p:nvCxnSpPr>
            <p:spPr>
              <a:xfrm>
                <a:off x="1603012" y="4267933"/>
                <a:ext cx="0" cy="82296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/>
              <p:nvPr/>
            </p:nvCxnSpPr>
            <p:spPr>
              <a:xfrm>
                <a:off x="2437769" y="4915802"/>
                <a:ext cx="457200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/>
              <p:cNvCxnSpPr/>
              <p:nvPr/>
            </p:nvCxnSpPr>
            <p:spPr>
              <a:xfrm flipH="1">
                <a:off x="1615948" y="4915802"/>
                <a:ext cx="457200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3" name="TextBox 162"/>
                  <p:cNvSpPr txBox="1"/>
                  <p:nvPr/>
                </p:nvSpPr>
                <p:spPr>
                  <a:xfrm>
                    <a:off x="2073430" y="4724569"/>
                    <a:ext cx="3313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  <a:ea typeface="Arial" charset="0"/>
                              <a:cs typeface="Arial" charset="0"/>
                            </a:rPr>
                            <m:t>𝐼𝐼</m:t>
                          </m:r>
                        </m:oMath>
                      </m:oMathPara>
                    </a14:m>
                    <a:endParaRPr lang="en-US" b="1" i="1" dirty="0"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</mc:Choice>
            <mc:Fallback xmlns="">
              <p:sp>
                <p:nvSpPr>
                  <p:cNvPr id="163" name="TextBox 1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3430" y="4724569"/>
                    <a:ext cx="331364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r="-37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9" name="Straight Connector 158"/>
            <p:cNvCxnSpPr/>
            <p:nvPr/>
          </p:nvCxnSpPr>
          <p:spPr>
            <a:xfrm>
              <a:off x="2903460" y="4616860"/>
              <a:ext cx="0" cy="4572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>
            <a:off x="7448490" y="3981372"/>
            <a:ext cx="2628215" cy="382059"/>
            <a:chOff x="1061119" y="3964818"/>
            <a:chExt cx="2628215" cy="382059"/>
          </a:xfrm>
        </p:grpSpPr>
        <p:grpSp>
          <p:nvGrpSpPr>
            <p:cNvPr id="165" name="Group 164"/>
            <p:cNvGrpSpPr/>
            <p:nvPr/>
          </p:nvGrpSpPr>
          <p:grpSpPr>
            <a:xfrm>
              <a:off x="1707974" y="3971250"/>
              <a:ext cx="640079" cy="366509"/>
              <a:chOff x="1699679" y="2468829"/>
              <a:chExt cx="950610" cy="531939"/>
            </a:xfrm>
          </p:grpSpPr>
          <p:sp>
            <p:nvSpPr>
              <p:cNvPr id="178" name="Rounded Rectangle 177"/>
              <p:cNvSpPr/>
              <p:nvPr/>
            </p:nvSpPr>
            <p:spPr>
              <a:xfrm>
                <a:off x="1699679" y="2469916"/>
                <a:ext cx="950610" cy="53085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1796050" y="2468829"/>
                <a:ext cx="592941" cy="418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Arial" charset="0"/>
                    <a:cs typeface="Arial" charset="0"/>
                  </a:rPr>
                  <a:t>Add</a:t>
                </a: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>
              <a:off x="1061119" y="3971375"/>
              <a:ext cx="640080" cy="365761"/>
              <a:chOff x="2669683" y="2455333"/>
              <a:chExt cx="719062" cy="385474"/>
            </a:xfrm>
          </p:grpSpPr>
          <p:sp>
            <p:nvSpPr>
              <p:cNvPr id="176" name="Rounded Rectangle 175"/>
              <p:cNvSpPr/>
              <p:nvPr/>
            </p:nvSpPr>
            <p:spPr>
              <a:xfrm>
                <a:off x="2669683" y="2455333"/>
                <a:ext cx="719062" cy="38547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2695503" y="2457526"/>
                <a:ext cx="571651" cy="363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Arial" charset="0"/>
                    <a:cs typeface="Arial" charset="0"/>
                  </a:rPr>
                  <a:t>Load</a:t>
                </a: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67" name="Group 166"/>
            <p:cNvGrpSpPr/>
            <p:nvPr/>
          </p:nvGrpSpPr>
          <p:grpSpPr>
            <a:xfrm>
              <a:off x="2361163" y="3969769"/>
              <a:ext cx="640079" cy="370655"/>
              <a:chOff x="1746512" y="2499073"/>
              <a:chExt cx="950606" cy="625179"/>
            </a:xfrm>
          </p:grpSpPr>
          <p:sp>
            <p:nvSpPr>
              <p:cNvPr id="174" name="Rounded Rectangle 173"/>
              <p:cNvSpPr/>
              <p:nvPr/>
            </p:nvSpPr>
            <p:spPr>
              <a:xfrm>
                <a:off x="1746512" y="2499073"/>
                <a:ext cx="950606" cy="61692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1852184" y="2501304"/>
                <a:ext cx="793244" cy="622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ea typeface="Arial" charset="0"/>
                    <a:cs typeface="Arial" charset="0"/>
                  </a:rPr>
                  <a:t>Sub</a:t>
                </a:r>
                <a:endParaRPr lang="en-US" dirty="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68" name="Group 167"/>
            <p:cNvGrpSpPr/>
            <p:nvPr/>
          </p:nvGrpSpPr>
          <p:grpSpPr>
            <a:xfrm>
              <a:off x="3009789" y="3964818"/>
              <a:ext cx="679545" cy="382059"/>
              <a:chOff x="7026188" y="4013349"/>
              <a:chExt cx="679545" cy="359417"/>
            </a:xfrm>
          </p:grpSpPr>
          <p:sp>
            <p:nvSpPr>
              <p:cNvPr id="172" name="Rounded Rectangle 171"/>
              <p:cNvSpPr/>
              <p:nvPr/>
            </p:nvSpPr>
            <p:spPr>
              <a:xfrm>
                <a:off x="7026190" y="4013349"/>
                <a:ext cx="640080" cy="34408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7026188" y="4025322"/>
                <a:ext cx="679545" cy="347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Arial" charset="0"/>
                    <a:cs typeface="Arial" charset="0"/>
                  </a:rPr>
                  <a:t>Store</a:t>
                </a: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80" name="Group 179"/>
          <p:cNvGrpSpPr/>
          <p:nvPr/>
        </p:nvGrpSpPr>
        <p:grpSpPr>
          <a:xfrm>
            <a:off x="7458992" y="4355596"/>
            <a:ext cx="2608119" cy="379087"/>
            <a:chOff x="1061119" y="3957736"/>
            <a:chExt cx="2608119" cy="379087"/>
          </a:xfrm>
        </p:grpSpPr>
        <p:grpSp>
          <p:nvGrpSpPr>
            <p:cNvPr id="181" name="Group 180"/>
            <p:cNvGrpSpPr/>
            <p:nvPr/>
          </p:nvGrpSpPr>
          <p:grpSpPr>
            <a:xfrm>
              <a:off x="1707970" y="3961951"/>
              <a:ext cx="640081" cy="365760"/>
              <a:chOff x="1699672" y="2455333"/>
              <a:chExt cx="950612" cy="530852"/>
            </a:xfrm>
          </p:grpSpPr>
          <p:sp>
            <p:nvSpPr>
              <p:cNvPr id="194" name="Rounded Rectangle 193"/>
              <p:cNvSpPr/>
              <p:nvPr/>
            </p:nvSpPr>
            <p:spPr>
              <a:xfrm>
                <a:off x="1699672" y="2455333"/>
                <a:ext cx="950612" cy="53085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95" name="TextBox 194"/>
              <p:cNvSpPr txBox="1"/>
              <p:nvPr/>
            </p:nvSpPr>
            <p:spPr>
              <a:xfrm>
                <a:off x="1781115" y="2468829"/>
                <a:ext cx="592940" cy="418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Arial" charset="0"/>
                    <a:cs typeface="Arial" charset="0"/>
                  </a:rPr>
                  <a:t>Add</a:t>
                </a: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82" name="Group 181"/>
            <p:cNvGrpSpPr/>
            <p:nvPr/>
          </p:nvGrpSpPr>
          <p:grpSpPr>
            <a:xfrm>
              <a:off x="1061119" y="3959344"/>
              <a:ext cx="640080" cy="365761"/>
              <a:chOff x="2669683" y="2442653"/>
              <a:chExt cx="719062" cy="385474"/>
            </a:xfrm>
          </p:grpSpPr>
          <p:sp>
            <p:nvSpPr>
              <p:cNvPr id="192" name="Rounded Rectangle 191"/>
              <p:cNvSpPr/>
              <p:nvPr/>
            </p:nvSpPr>
            <p:spPr>
              <a:xfrm>
                <a:off x="2669683" y="2442653"/>
                <a:ext cx="719062" cy="38547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93" name="TextBox 192"/>
              <p:cNvSpPr txBox="1"/>
              <p:nvPr/>
            </p:nvSpPr>
            <p:spPr>
              <a:xfrm>
                <a:off x="2695503" y="2457527"/>
                <a:ext cx="571651" cy="363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Arial" charset="0"/>
                    <a:cs typeface="Arial" charset="0"/>
                  </a:rPr>
                  <a:t>Load</a:t>
                </a: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83" name="Group 182"/>
            <p:cNvGrpSpPr/>
            <p:nvPr/>
          </p:nvGrpSpPr>
          <p:grpSpPr>
            <a:xfrm>
              <a:off x="2359177" y="3957736"/>
              <a:ext cx="640081" cy="373550"/>
              <a:chOff x="1743567" y="2478778"/>
              <a:chExt cx="950607" cy="630064"/>
            </a:xfrm>
          </p:grpSpPr>
          <p:sp>
            <p:nvSpPr>
              <p:cNvPr id="190" name="Rounded Rectangle 189"/>
              <p:cNvSpPr/>
              <p:nvPr/>
            </p:nvSpPr>
            <p:spPr>
              <a:xfrm>
                <a:off x="1743567" y="2478778"/>
                <a:ext cx="950607" cy="61692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823984" y="2485892"/>
                <a:ext cx="793242" cy="622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ea typeface="Arial" charset="0"/>
                    <a:cs typeface="Arial" charset="0"/>
                  </a:rPr>
                  <a:t>Sub</a:t>
                </a: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84" name="Group 183"/>
            <p:cNvGrpSpPr/>
            <p:nvPr/>
          </p:nvGrpSpPr>
          <p:grpSpPr>
            <a:xfrm>
              <a:off x="2989693" y="3964812"/>
              <a:ext cx="679545" cy="372011"/>
              <a:chOff x="7006092" y="4013349"/>
              <a:chExt cx="679545" cy="349965"/>
            </a:xfrm>
          </p:grpSpPr>
          <p:sp>
            <p:nvSpPr>
              <p:cNvPr id="188" name="Rounded Rectangle 187"/>
              <p:cNvSpPr/>
              <p:nvPr/>
            </p:nvSpPr>
            <p:spPr>
              <a:xfrm>
                <a:off x="7026188" y="4013349"/>
                <a:ext cx="640080" cy="34408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7006092" y="4015870"/>
                <a:ext cx="679545" cy="347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Arial" charset="0"/>
                    <a:cs typeface="Arial" charset="0"/>
                  </a:rPr>
                  <a:t>Store</a:t>
                </a: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196" name="TextBox 195"/>
          <p:cNvSpPr txBox="1"/>
          <p:nvPr/>
        </p:nvSpPr>
        <p:spPr>
          <a:xfrm>
            <a:off x="6861890" y="3998042"/>
            <a:ext cx="50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a typeface="Arial" charset="0"/>
                <a:cs typeface="Arial" charset="0"/>
              </a:rPr>
              <a:t>①</a:t>
            </a:r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6860451" y="4386643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Arial" charset="0"/>
                <a:cs typeface="Arial" charset="0"/>
              </a:rPr>
              <a:t>②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7944923" y="3633199"/>
            <a:ext cx="279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t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9266805" y="3624534"/>
            <a:ext cx="279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t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7978923" y="4660682"/>
            <a:ext cx="279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a typeface="Arial" charset="0"/>
                <a:cs typeface="Arial" charset="0"/>
              </a:rPr>
              <a:t>t</a:t>
            </a:r>
            <a:endParaRPr lang="en-US" sz="2400" b="1" dirty="0"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/>
              <p:cNvSpPr txBox="1"/>
              <p:nvPr/>
            </p:nvSpPr>
            <p:spPr>
              <a:xfrm>
                <a:off x="6422937" y="5144732"/>
                <a:ext cx="3336305" cy="55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𝐼𝐼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min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𝑟𝑒𝑐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02" name="TextBox 2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937" y="5144732"/>
                <a:ext cx="3336305" cy="55335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/>
          <p:cNvSpPr txBox="1"/>
          <p:nvPr/>
        </p:nvSpPr>
        <p:spPr>
          <a:xfrm>
            <a:off x="9267045" y="3632114"/>
            <a:ext cx="279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a typeface="Arial" charset="0"/>
                <a:cs typeface="Arial" charset="0"/>
              </a:rPr>
              <a:t>t</a:t>
            </a:r>
            <a:endParaRPr lang="en-US" sz="2400" b="1" dirty="0"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974883" y="4663662"/>
            <a:ext cx="279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t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38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0.10651 -0.00116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2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2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2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2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48148E-6 L 0.10586 -0.00046 " pathEditMode="relative" rAng="0" ptsTypes="AA">
                                      <p:cBhvr>
                                        <p:cTn id="95" dur="7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2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6 3.7037E-6 L 0.10572 3.7037E-6 " pathEditMode="relative" rAng="0" ptsTypes="AA">
                                      <p:cBhvr>
                                        <p:cTn id="97" dur="7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2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155" grpId="0"/>
      <p:bldP spid="10" grpId="0"/>
      <p:bldP spid="156" grpId="0"/>
      <p:bldP spid="196" grpId="0"/>
      <p:bldP spid="197" grpId="0"/>
      <p:bldP spid="199" grpId="0"/>
      <p:bldP spid="200" grpId="0"/>
      <p:bldP spid="200" grpId="1"/>
      <p:bldP spid="201" grpId="0"/>
      <p:bldP spid="201" grpId="1"/>
      <p:bldP spid="202" grpId="0"/>
      <p:bldP spid="101" grpId="0"/>
      <p:bldP spid="10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07435" y="1035382"/>
            <a:ext cx="3336948" cy="725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+mn-lt"/>
                <a:cs typeface="Arial" panose="020B0604020202020204" pitchFamily="34" charset="0"/>
              </a:rPr>
              <a:t>2. Loop Pipelining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69" y="2288656"/>
            <a:ext cx="3804836" cy="2160771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44" name="Group 43"/>
          <p:cNvGrpSpPr/>
          <p:nvPr/>
        </p:nvGrpSpPr>
        <p:grpSpPr>
          <a:xfrm>
            <a:off x="6758313" y="2282737"/>
            <a:ext cx="3869981" cy="2143593"/>
            <a:chOff x="1723321" y="4084348"/>
            <a:chExt cx="3111500" cy="1752600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3321" y="4084348"/>
              <a:ext cx="3111500" cy="1752600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  <p:sp>
          <p:nvSpPr>
            <p:cNvPr id="46" name="Rectangle 45"/>
            <p:cNvSpPr/>
            <p:nvPr/>
          </p:nvSpPr>
          <p:spPr>
            <a:xfrm>
              <a:off x="2108962" y="5438721"/>
              <a:ext cx="1170110" cy="2575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307691" y="1812916"/>
            <a:ext cx="3378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Clr>
                <a:srgbClr val="FFB931"/>
              </a:buClr>
            </a:pPr>
            <a:r>
              <a:rPr lang="en-US" altLang="zh-CN" sz="2000" b="1" dirty="0">
                <a:ea typeface="Arial" charset="0"/>
                <a:cs typeface="Arial" charset="0"/>
              </a:rPr>
              <a:t>P</a:t>
            </a:r>
            <a:r>
              <a:rPr lang="en-US" altLang="zh-CN" sz="2000" b="1" dirty="0" smtClean="0">
                <a:ea typeface="Arial" charset="0"/>
                <a:cs typeface="Arial" charset="0"/>
              </a:rPr>
              <a:t>erfect</a:t>
            </a:r>
            <a:r>
              <a:rPr lang="en-US" altLang="zh-CN" sz="2000" dirty="0" smtClean="0">
                <a:ea typeface="Arial" charset="0"/>
                <a:cs typeface="Arial" charset="0"/>
              </a:rPr>
              <a:t> nested</a:t>
            </a:r>
            <a:r>
              <a:rPr lang="zh-CN" altLang="en-US" sz="2000" dirty="0" smtClean="0">
                <a:ea typeface="Arial" charset="0"/>
                <a:cs typeface="Arial" charset="0"/>
              </a:rPr>
              <a:t> </a:t>
            </a:r>
            <a:r>
              <a:rPr lang="en-US" altLang="zh-CN" sz="2000" dirty="0" smtClean="0">
                <a:ea typeface="Arial" charset="0"/>
                <a:cs typeface="Arial" charset="0"/>
              </a:rPr>
              <a:t>loop:</a:t>
            </a:r>
            <a:endParaRPr lang="en-US" altLang="zh-CN" sz="2000" dirty="0">
              <a:ea typeface="Arial" charset="0"/>
              <a:cs typeface="Aria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75132" y="1814839"/>
            <a:ext cx="3772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Clr>
                <a:srgbClr val="FFB931"/>
              </a:buClr>
            </a:pPr>
            <a:r>
              <a:rPr lang="en-US" altLang="zh-CN" sz="2000" b="1" dirty="0" smtClean="0">
                <a:ea typeface="Arial" charset="0"/>
                <a:cs typeface="Arial" charset="0"/>
              </a:rPr>
              <a:t>Non-perfect</a:t>
            </a:r>
            <a:r>
              <a:rPr lang="en-US" altLang="zh-CN" sz="2000" dirty="0" smtClean="0">
                <a:ea typeface="Arial" charset="0"/>
                <a:cs typeface="Arial" charset="0"/>
              </a:rPr>
              <a:t> nested loop:</a:t>
            </a:r>
            <a:endParaRPr lang="en-US" altLang="zh-CN" sz="2000" dirty="0">
              <a:ea typeface="Arial" charset="0"/>
              <a:cs typeface="Arial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80681" y="1106413"/>
            <a:ext cx="1643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B931"/>
              </a:buClr>
            </a:pPr>
            <a:r>
              <a:rPr lang="en-US" altLang="zh-CN" sz="2800" dirty="0" smtClean="0">
                <a:ea typeface="Arial" charset="0"/>
                <a:cs typeface="Arial" charset="0"/>
              </a:rPr>
              <a:t>trip count,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843499" y="21650"/>
            <a:ext cx="9844428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Arial" panose="020B0604020202020204" pitchFamily="34" charset="0"/>
              </a:rPr>
              <a:t>Analytical Models: Performance Model</a:t>
            </a:r>
            <a:endParaRPr lang="en-US" sz="4000" dirty="0">
              <a:cs typeface="Arial" panose="020B060402020202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842097" y="960785"/>
            <a:ext cx="1060704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41145" y="286042"/>
            <a:ext cx="6447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</a:rPr>
              <a:t>➋</a:t>
            </a:r>
            <a:endParaRPr lang="en-US" sz="4400" dirty="0">
              <a:solidFill>
                <a:schemeClr val="accent4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444253" y="1164402"/>
                <a:ext cx="3336305" cy="438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𝐶𝑦𝑐𝑙𝑒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𝐼𝐼</m:t>
                          </m:r>
                        </m:e>
                        <m:sub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r>
                        <a:rPr lang="en-US" sz="20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𝑻𝒄</m:t>
                      </m:r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253" y="1164402"/>
                <a:ext cx="3336305" cy="438518"/>
              </a:xfrm>
              <a:prstGeom prst="rect">
                <a:avLst/>
              </a:prstGeom>
              <a:blipFill rotWithShape="0">
                <a:blip r:embed="rId5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415379" y="5247277"/>
                <a:ext cx="3336305" cy="718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𝑻𝒄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379" y="5247277"/>
                <a:ext cx="3336305" cy="71885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278012" y="4537170"/>
            <a:ext cx="4145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Outer loops are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flattened</a:t>
            </a:r>
            <a:r>
              <a:rPr lang="en-US" sz="2000" dirty="0" smtClean="0"/>
              <a:t> to feed the inner loop with more data.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912920" y="5595768"/>
                <a:ext cx="2105426" cy="718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𝑻𝒄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920" y="5595768"/>
                <a:ext cx="2105426" cy="71885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6703125" y="4538374"/>
            <a:ext cx="4145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Codes between loop statements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stop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smtClean="0"/>
              <a:t>outer loops from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flattening </a:t>
            </a:r>
            <a:r>
              <a:rPr lang="en-US" sz="2000" dirty="0" smtClean="0"/>
              <a:t>with the inner loop.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032322" y="5951729"/>
                <a:ext cx="1462260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" panose="020206030504050203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8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322" y="5951729"/>
                <a:ext cx="1462260" cy="61093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8388195" y="5617802"/>
                <a:ext cx="1037463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195" y="5617802"/>
                <a:ext cx="1037463" cy="61093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5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25" grpId="0"/>
      <p:bldP spid="3" grpId="0"/>
      <p:bldP spid="28" grpId="0"/>
      <p:bldP spid="29" grpId="0"/>
      <p:bldP spid="6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15</a:t>
            </a:fld>
            <a:endParaRPr lang="en-US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596" y="2516070"/>
            <a:ext cx="2762182" cy="43200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464" y="3578799"/>
            <a:ext cx="2673000" cy="4320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43" y="3442856"/>
            <a:ext cx="2927284" cy="864000"/>
          </a:xfrm>
          <a:prstGeom prst="rect">
            <a:avLst/>
          </a:prstGeom>
        </p:spPr>
      </p:pic>
      <p:cxnSp>
        <p:nvCxnSpPr>
          <p:cNvPr id="119" name="Straight Connector 118"/>
          <p:cNvCxnSpPr/>
          <p:nvPr/>
        </p:nvCxnSpPr>
        <p:spPr>
          <a:xfrm>
            <a:off x="1452703" y="2422508"/>
            <a:ext cx="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086761" y="2471718"/>
            <a:ext cx="115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B931"/>
              </a:buClr>
            </a:pPr>
            <a:r>
              <a:rPr lang="en-US" altLang="zh-CN" sz="2000" b="1" dirty="0" smtClean="0">
                <a:latin typeface="Arial" charset="0"/>
                <a:ea typeface="Arial" charset="0"/>
                <a:cs typeface="Arial" charset="0"/>
              </a:rPr>
              <a:t>Block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4077669" y="3584769"/>
            <a:ext cx="1155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B931"/>
              </a:buClr>
            </a:pPr>
            <a:r>
              <a:rPr lang="en-US" altLang="zh-CN" sz="2000" b="1" dirty="0" smtClean="0">
                <a:latin typeface="Arial" charset="0"/>
                <a:ea typeface="Arial" charset="0"/>
                <a:cs typeface="Arial" charset="0"/>
              </a:rPr>
              <a:t>Cyclic</a:t>
            </a:r>
            <a:r>
              <a:rPr lang="en-US" altLang="zh-CN" sz="20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039473" y="4687340"/>
            <a:ext cx="1747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B931"/>
              </a:buClr>
            </a:pPr>
            <a:r>
              <a:rPr lang="en-US" altLang="zh-CN" sz="2000" b="1" dirty="0" smtClean="0">
                <a:latin typeface="Arial" charset="0"/>
                <a:ea typeface="Arial" charset="0"/>
                <a:cs typeface="Arial" charset="0"/>
              </a:rPr>
              <a:t>Complete</a:t>
            </a:r>
            <a:r>
              <a:rPr lang="en-US" altLang="zh-CN" sz="20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2" y="4520332"/>
            <a:ext cx="3043369" cy="734126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9" y="3454125"/>
            <a:ext cx="3043369" cy="733796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68" y="2390459"/>
            <a:ext cx="3024232" cy="698621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940" y="4667482"/>
            <a:ext cx="1498500" cy="432000"/>
          </a:xfrm>
          <a:prstGeom prst="rect">
            <a:avLst/>
          </a:prstGeom>
        </p:spPr>
      </p:pic>
      <p:sp>
        <p:nvSpPr>
          <p:cNvPr id="127" name="Right Brace 126"/>
          <p:cNvSpPr/>
          <p:nvPr/>
        </p:nvSpPr>
        <p:spPr>
          <a:xfrm>
            <a:off x="8008937" y="2579386"/>
            <a:ext cx="396000" cy="24840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5086662" y="1485984"/>
                <a:ext cx="2550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Arial" charset="0"/>
                    <a:cs typeface="Arial" charset="0"/>
                  </a:rPr>
                  <a:t>P</a:t>
                </a:r>
                <a:r>
                  <a:rPr lang="en-US" sz="2400" b="1" dirty="0" smtClean="0">
                    <a:solidFill>
                      <a:schemeClr val="accent5">
                        <a:lumMod val="75000"/>
                      </a:schemeClr>
                    </a:solidFill>
                    <a:ea typeface="Arial" charset="0"/>
                    <a:cs typeface="Arial" charset="0"/>
                  </a:rPr>
                  <a:t>artition number </a:t>
                </a:r>
                <a:r>
                  <a:rPr lang="en-US" sz="2400" dirty="0" smtClean="0">
                    <a:ea typeface="Arial" charset="0"/>
                    <a:cs typeface="Arial" charset="0"/>
                  </a:rPr>
                  <a:t>in </a:t>
                </a:r>
                <a:r>
                  <a:rPr lang="en-US" sz="2400" dirty="0" smtClean="0">
                    <a:solidFill>
                      <a:schemeClr val="tx1"/>
                    </a:solidFill>
                    <a:ea typeface="Arial" charset="0"/>
                    <a:cs typeface="Arial" charset="0"/>
                  </a:rPr>
                  <a:t>dimension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𝑖</m:t>
                    </m:r>
                  </m:oMath>
                </a14:m>
                <a:endParaRPr lang="en-US" sz="24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62" y="1485984"/>
                <a:ext cx="2550400" cy="830997"/>
              </a:xfrm>
              <a:prstGeom prst="rect">
                <a:avLst/>
              </a:prstGeom>
              <a:blipFill rotWithShape="0">
                <a:blip r:embed="rId10"/>
                <a:stretch>
                  <a:fillRect l="-358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/>
          <p:cNvSpPr txBox="1"/>
          <p:nvPr/>
        </p:nvSpPr>
        <p:spPr>
          <a:xfrm>
            <a:off x="8594256" y="1484073"/>
            <a:ext cx="3379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P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artition number </a:t>
            </a:r>
            <a:r>
              <a:rPr lang="en-US" sz="2400" dirty="0" smtClean="0">
                <a:ea typeface="Arial" charset="0"/>
                <a:cs typeface="Arial" charset="0"/>
              </a:rPr>
              <a:t>considering n-dimension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ea typeface="Arial" charset="0"/>
                <a:cs typeface="Arial" charset="0"/>
              </a:rPr>
              <a:t>array partitioning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843499" y="21650"/>
            <a:ext cx="9844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cs typeface="Arial" panose="020B0604020202020204" pitchFamily="34" charset="0"/>
              </a:rPr>
              <a:t>Analytical Models: Performance Model</a:t>
            </a:r>
            <a:endParaRPr lang="en-US" sz="4000" dirty="0">
              <a:cs typeface="Arial" panose="020B0604020202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842097" y="960785"/>
            <a:ext cx="1060704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41145" y="286042"/>
            <a:ext cx="6447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</a:rPr>
              <a:t>➋</a:t>
            </a:r>
            <a:endParaRPr lang="en-US" sz="44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719158" y="1035382"/>
            <a:ext cx="3336948" cy="725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  <a:cs typeface="Arial" panose="020B0604020202020204" pitchFamily="34" charset="0"/>
              </a:rPr>
              <a:t>3</a:t>
            </a:r>
            <a:r>
              <a:rPr lang="en-US" sz="2800" dirty="0" smtClean="0">
                <a:latin typeface="+mn-lt"/>
                <a:cs typeface="Arial" panose="020B0604020202020204" pitchFamily="34" charset="0"/>
              </a:rPr>
              <a:t>. Array Partitioning</a:t>
            </a:r>
            <a:endParaRPr lang="en-US" sz="28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83121" y="5726086"/>
            <a:ext cx="9757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P</a:t>
            </a:r>
            <a:r>
              <a:rPr lang="en-US" sz="2400" dirty="0" smtClean="0">
                <a:ea typeface="Arial" charset="0"/>
                <a:cs typeface="Arial" charset="0"/>
              </a:rPr>
              <a:t>artition number shows which partition this array element is located in.</a:t>
            </a:r>
            <a:endParaRPr lang="en-US" sz="24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66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/>
      <p:bldP spid="129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16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458" y="2008331"/>
            <a:ext cx="2618000" cy="504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172" y="4651788"/>
            <a:ext cx="2783076" cy="54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12" y="4695860"/>
            <a:ext cx="5852929" cy="15318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64" y="2032264"/>
            <a:ext cx="5185914" cy="1478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805908" y="2498887"/>
                <a:ext cx="5128521" cy="1176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chemeClr val="accent4"/>
                  </a:buClr>
                  <a:buFont typeface="Wingdings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Times" charset="0"/>
                            <a:cs typeface="Times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Times" charset="0"/>
                            <a:cs typeface="Times" charset="0"/>
                          </a:rPr>
                          <m:t>𝐼𝐼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Times" charset="0"/>
                            <a:cs typeface="Times" charset="0"/>
                          </a:rPr>
                          <m:t>𝑚𝑖𝑛</m:t>
                        </m:r>
                      </m:sub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Times" charset="0"/>
                            <a:cs typeface="Times" charset="0"/>
                          </a:rPr>
                          <m:t>𝑟𝑒𝑠</m:t>
                        </m:r>
                      </m:sup>
                    </m:sSubSup>
                    <m:r>
                      <a:rPr lang="en-US" sz="2000" b="0" i="0" dirty="0" smtClean="0">
                        <a:latin typeface="Cambria Math" panose="02040503050406030204" pitchFamily="18" charset="0"/>
                        <a:ea typeface="Times" charset="0"/>
                        <a:cs typeface="Times" charset="0"/>
                      </a:rPr>
                      <m:t>:</m:t>
                    </m:r>
                  </m:oMath>
                </a14:m>
                <a:r>
                  <a:rPr lang="en-US" sz="2000" dirty="0" smtClean="0">
                    <a:ea typeface="Times" charset="0"/>
                    <a:cs typeface="Times" charset="0"/>
                  </a:rPr>
                  <a:t> </a:t>
                </a:r>
                <a:r>
                  <a:rPr lang="en-US" sz="2000" b="1" dirty="0" smtClean="0">
                    <a:ea typeface="Times" charset="0"/>
                    <a:cs typeface="Times" charset="0"/>
                  </a:rPr>
                  <a:t>resource-constrained</a:t>
                </a:r>
                <a:r>
                  <a:rPr lang="en-US" sz="2000" dirty="0" smtClean="0">
                    <a:ea typeface="Times" charset="0"/>
                    <a:cs typeface="Times" charset="0"/>
                  </a:rPr>
                  <a:t> minimum II,</a:t>
                </a:r>
              </a:p>
              <a:p>
                <a:pPr marL="342900" indent="-342900">
                  <a:buClr>
                    <a:schemeClr val="accent4"/>
                  </a:buClr>
                  <a:buFont typeface="Wingdings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  <a:ea typeface="Times" charset="0"/>
                            <a:cs typeface="Times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Times" charset="0"/>
                            <a:cs typeface="Times" charset="0"/>
                          </a:rPr>
                          <m:t>𝐼𝐼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Times" charset="0"/>
                            <a:cs typeface="Times" charset="0"/>
                          </a:rPr>
                          <m:t>𝑚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Times" charset="0"/>
                            <a:cs typeface="Times" charset="0"/>
                          </a:rPr>
                          <m:t>𝑎𝑥</m:t>
                        </m:r>
                      </m:sub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Times" charset="0"/>
                            <a:cs typeface="Times" charset="0"/>
                          </a:rPr>
                          <m:t>𝑠𝑢𝑏</m:t>
                        </m:r>
                      </m:sup>
                    </m:sSubSup>
                    <m:r>
                      <a:rPr lang="en-US" sz="2000" b="0" i="0" dirty="0" smtClean="0">
                        <a:latin typeface="Cambria Math" panose="02040503050406030204" pitchFamily="18" charset="0"/>
                        <a:ea typeface="Times" charset="0"/>
                        <a:cs typeface="Times" charset="0"/>
                      </a:rPr>
                      <m:t>: </m:t>
                    </m:r>
                  </m:oMath>
                </a14:m>
                <a:r>
                  <a:rPr lang="en-US" sz="2000" dirty="0" smtClean="0">
                    <a:ea typeface="Times" charset="0"/>
                    <a:cs typeface="Times" charset="0"/>
                  </a:rPr>
                  <a:t>the maximum function II among all </a:t>
                </a:r>
                <a:r>
                  <a:rPr lang="en-US" sz="2000" b="1" dirty="0" smtClean="0">
                    <a:ea typeface="Times" charset="0"/>
                    <a:cs typeface="Times" charset="0"/>
                  </a:rPr>
                  <a:t>sub-functions</a:t>
                </a:r>
                <a:r>
                  <a:rPr lang="en-US" sz="2000" dirty="0" smtClean="0">
                    <a:ea typeface="Times" charset="0"/>
                    <a:cs typeface="Times" charset="0"/>
                  </a:rPr>
                  <a:t>.</a:t>
                </a:r>
                <a:endParaRPr lang="en-US" sz="2000" dirty="0"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908" y="2498887"/>
                <a:ext cx="5128521" cy="1176541"/>
              </a:xfrm>
              <a:prstGeom prst="rect">
                <a:avLst/>
              </a:prstGeom>
              <a:blipFill rotWithShape="0">
                <a:blip r:embed="rId7"/>
                <a:stretch>
                  <a:fillRect l="-1069" b="-8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901245" y="5335173"/>
                <a:ext cx="4547892" cy="1021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chemeClr val="accent4"/>
                  </a:buClr>
                  <a:buFont typeface="Wingdings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  <a:ea typeface="Times" charset="0"/>
                            <a:cs typeface="Times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Times" charset="0"/>
                            <a:cs typeface="Times" charset="0"/>
                          </a:rPr>
                          <m:t>𝐼𝐼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Times" charset="0"/>
                            <a:cs typeface="Times" charset="0"/>
                          </a:rPr>
                          <m:t>𝑚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Times" charset="0"/>
                            <a:cs typeface="Times" charset="0"/>
                          </a:rPr>
                          <m:t>𝑎𝑥</m:t>
                        </m:r>
                      </m:sub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Times" charset="0"/>
                            <a:cs typeface="Times" charset="0"/>
                          </a:rPr>
                          <m:t>𝑠𝑢𝑏</m:t>
                        </m:r>
                      </m:sup>
                    </m:sSubSup>
                  </m:oMath>
                </a14:m>
                <a:r>
                  <a:rPr lang="en-US" sz="2000" dirty="0">
                    <a:ea typeface="Times" charset="0"/>
                    <a:cs typeface="Times" charset="0"/>
                  </a:rPr>
                  <a:t> is the </a:t>
                </a:r>
                <a:r>
                  <a:rPr lang="en-US" sz="2000" dirty="0" smtClean="0">
                    <a:ea typeface="Times" charset="0"/>
                    <a:cs typeface="Times" charset="0"/>
                  </a:rPr>
                  <a:t>maximum II among all </a:t>
                </a:r>
                <a:r>
                  <a:rPr lang="en-US" sz="2000" b="1" dirty="0" smtClean="0">
                    <a:ea typeface="Times" charset="0"/>
                    <a:cs typeface="Times" charset="0"/>
                  </a:rPr>
                  <a:t>sub-functions</a:t>
                </a:r>
                <a:r>
                  <a:rPr lang="en-US" sz="2000" dirty="0" smtClean="0">
                    <a:ea typeface="Times" charset="0"/>
                    <a:cs typeface="Times" charset="0"/>
                  </a:rPr>
                  <a:t> and </a:t>
                </a:r>
                <a:r>
                  <a:rPr lang="en-US" sz="2000" b="1" dirty="0" smtClean="0">
                    <a:ea typeface="Times" charset="0"/>
                    <a:cs typeface="Times" charset="0"/>
                  </a:rPr>
                  <a:t>sub-loops</a:t>
                </a:r>
                <a:r>
                  <a:rPr lang="en-US" sz="2000" dirty="0" smtClean="0">
                    <a:ea typeface="Times" charset="0"/>
                    <a:cs typeface="Times" charset="0"/>
                  </a:rPr>
                  <a:t>.</a:t>
                </a:r>
                <a:endParaRPr lang="en-US" sz="2000" dirty="0">
                  <a:ea typeface="Times" charset="0"/>
                  <a:cs typeface="Times" charset="0"/>
                </a:endParaRPr>
              </a:p>
              <a:p>
                <a:endParaRPr lang="en-US" sz="20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245" y="5335173"/>
                <a:ext cx="4547892" cy="1021177"/>
              </a:xfrm>
              <a:prstGeom prst="rect">
                <a:avLst/>
              </a:prstGeom>
              <a:blipFill rotWithShape="0">
                <a:blip r:embed="rId8"/>
                <a:stretch>
                  <a:fillRect l="-120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4336640" y="1232968"/>
            <a:ext cx="566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“Fine-grain” </a:t>
            </a:r>
            <a:r>
              <a:rPr lang="en-US" sz="2400" dirty="0" smtClean="0">
                <a:ea typeface="Arial" charset="0"/>
                <a:cs typeface="Arial" charset="0"/>
              </a:rPr>
              <a:t>pipelining</a:t>
            </a:r>
            <a:r>
              <a:rPr lang="en-US" sz="2400" b="1" dirty="0" smtClean="0">
                <a:ea typeface="Arial" charset="0"/>
                <a:cs typeface="Arial" charset="0"/>
              </a:rPr>
              <a:t>: 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operators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76435" y="3880796"/>
            <a:ext cx="679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“Coarse-grain” </a:t>
            </a:r>
            <a:r>
              <a:rPr lang="en-US" sz="2400" dirty="0" smtClean="0">
                <a:ea typeface="Arial" charset="0"/>
                <a:cs typeface="Arial" charset="0"/>
              </a:rPr>
              <a:t>pipelining: 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functions and loops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843499" y="21650"/>
            <a:ext cx="9844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cs typeface="Arial" panose="020B0604020202020204" pitchFamily="34" charset="0"/>
              </a:rPr>
              <a:t>Analytical Models: Performance Model</a:t>
            </a:r>
            <a:endParaRPr lang="en-US" sz="4000" dirty="0">
              <a:cs typeface="Arial" panose="020B060402020202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842097" y="960785"/>
            <a:ext cx="1060704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41145" y="286042"/>
            <a:ext cx="6447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</a:rPr>
              <a:t>➋</a:t>
            </a:r>
            <a:endParaRPr lang="en-US" sz="44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719158" y="1105719"/>
            <a:ext cx="3336948" cy="725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  <a:cs typeface="Arial" panose="020B0604020202020204" pitchFamily="34" charset="0"/>
              </a:rPr>
              <a:t>4</a:t>
            </a:r>
            <a:r>
              <a:rPr lang="en-US" sz="2800" dirty="0" smtClean="0">
                <a:latin typeface="+mn-lt"/>
                <a:cs typeface="Arial" panose="020B0604020202020204" pitchFamily="34" charset="0"/>
              </a:rPr>
              <a:t>. Function Pipelining</a:t>
            </a:r>
            <a:endParaRPr lang="en-US" sz="28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45965" y="3762064"/>
            <a:ext cx="3336948" cy="725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  <a:cs typeface="Arial" panose="020B0604020202020204" pitchFamily="34" charset="0"/>
              </a:rPr>
              <a:t>5</a:t>
            </a:r>
            <a:r>
              <a:rPr lang="en-US" sz="2800" dirty="0" smtClean="0">
                <a:latin typeface="+mn-lt"/>
                <a:cs typeface="Arial" panose="020B0604020202020204" pitchFamily="34" charset="0"/>
              </a:rPr>
              <a:t>. Dataflow</a:t>
            </a:r>
            <a:endParaRPr lang="en-US" sz="280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25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17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65082" y="1948608"/>
            <a:ext cx="8274127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FFB931"/>
              </a:buClr>
              <a:buFont typeface="Wingdings" charset="2"/>
              <a:buChar char="§"/>
            </a:pPr>
            <a:r>
              <a:rPr lang="en-US" altLang="zh-CN" sz="2400" dirty="0" smtClean="0">
                <a:ea typeface="Arial" charset="0"/>
                <a:cs typeface="Arial" charset="0"/>
              </a:rPr>
              <a:t>Sharable: the</a:t>
            </a:r>
            <a:r>
              <a:rPr lang="en-US" altLang="zh-CN" sz="2400" b="1" dirty="0" smtClean="0">
                <a:ea typeface="Arial" charset="0"/>
                <a:cs typeface="Arial" charset="0"/>
              </a:rPr>
              <a:t> </a:t>
            </a: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maximum</a:t>
            </a:r>
            <a:r>
              <a:rPr lang="en-US" altLang="zh-CN" sz="2400" b="1" dirty="0" smtClean="0"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ea typeface="Arial" charset="0"/>
                <a:cs typeface="Arial" charset="0"/>
              </a:rPr>
              <a:t>number of</a:t>
            </a:r>
            <a:r>
              <a:rPr lang="en-US" altLang="zh-CN" sz="2400" b="1" dirty="0" smtClean="0">
                <a:ea typeface="Arial" charset="0"/>
                <a:cs typeface="Arial" charset="0"/>
              </a:rPr>
              <a:t> </a:t>
            </a: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parallel</a:t>
            </a:r>
            <a:r>
              <a:rPr lang="en-US" altLang="zh-CN" sz="2400" dirty="0" smtClean="0">
                <a:ea typeface="Arial" charset="0"/>
                <a:cs typeface="Arial" charset="0"/>
              </a:rPr>
              <a:t> operators</a:t>
            </a:r>
          </a:p>
          <a:p>
            <a:pPr marL="342900" indent="-342900">
              <a:lnSpc>
                <a:spcPct val="130000"/>
              </a:lnSpc>
              <a:buClr>
                <a:srgbClr val="FFB931"/>
              </a:buClr>
              <a:buFont typeface="Wingdings" charset="2"/>
              <a:buChar char="§"/>
            </a:pPr>
            <a:r>
              <a:rPr lang="en-US" altLang="zh-CN" sz="2400" dirty="0" smtClean="0">
                <a:ea typeface="Arial" charset="0"/>
                <a:cs typeface="Arial" charset="0"/>
              </a:rPr>
              <a:t>If a loop is </a:t>
            </a: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pipelined</a:t>
            </a:r>
            <a:r>
              <a:rPr lang="en-US" altLang="zh-CN" sz="2400" dirty="0" smtClean="0">
                <a:ea typeface="Arial" charset="0"/>
                <a:cs typeface="Arial" charset="0"/>
              </a:rPr>
              <a:t>,</a:t>
            </a:r>
            <a:endParaRPr lang="en-US" altLang="zh-CN" sz="2800" dirty="0">
              <a:ea typeface="Arial" charset="0"/>
              <a:cs typeface="Arial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124" y="2412826"/>
            <a:ext cx="1609333" cy="612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61" y="4350177"/>
            <a:ext cx="4876800" cy="68580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843787" y="4298427"/>
            <a:ext cx="936000" cy="737636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938497" y="4279375"/>
            <a:ext cx="1243759" cy="720000"/>
          </a:xfrm>
          <a:prstGeom prst="rect">
            <a:avLst/>
          </a:prstGeom>
          <a:solidFill>
            <a:srgbClr val="00B0F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39" idx="2"/>
          </p:cNvCxnSpPr>
          <p:nvPr/>
        </p:nvCxnSpPr>
        <p:spPr>
          <a:xfrm flipH="1">
            <a:off x="2128603" y="5036063"/>
            <a:ext cx="183184" cy="54027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40" idx="2"/>
          </p:cNvCxnSpPr>
          <p:nvPr/>
        </p:nvCxnSpPr>
        <p:spPr>
          <a:xfrm>
            <a:off x="3560377" y="4999375"/>
            <a:ext cx="389724" cy="54698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375934" y="5516380"/>
            <a:ext cx="15985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charset="2"/>
              <a:buNone/>
              <a:tabLst/>
              <a:defRPr/>
            </a:pPr>
            <a:r>
              <a:rPr lang="en-US" sz="2000" dirty="0" smtClean="0">
                <a:ea typeface="Arial" charset="0"/>
                <a:cs typeface="Arial" charset="0"/>
              </a:rPr>
              <a:t>Width ratio</a:t>
            </a:r>
            <a:endParaRPr lang="en-US" sz="2000" dirty="0">
              <a:ea typeface="Arial" charset="0"/>
              <a:cs typeface="Arial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270983" y="5501390"/>
            <a:ext cx="15985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charset="2"/>
              <a:buNone/>
              <a:tabLst/>
              <a:defRPr/>
            </a:pPr>
            <a:r>
              <a:rPr lang="en-US" sz="2000" dirty="0" smtClean="0">
                <a:ea typeface="Arial" charset="0"/>
                <a:cs typeface="Arial" charset="0"/>
              </a:rPr>
              <a:t>Depth ratio</a:t>
            </a:r>
            <a:endParaRPr lang="en-US" sz="2000" dirty="0"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163096" y="4469163"/>
                <a:ext cx="5433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Clr>
                    <a:schemeClr val="accent4"/>
                  </a:buClr>
                  <a:buFont typeface="Wingdings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𝑏𝑟𝑎𝑚</m:t>
                        </m:r>
                      </m:sub>
                    </m:sSub>
                  </m:oMath>
                </a14:m>
                <a:r>
                  <a:rPr lang="en-US" sz="2400" dirty="0">
                    <a:ea typeface="Arial" charset="0"/>
                    <a:cs typeface="Arial" charset="0"/>
                  </a:rPr>
                  <a:t>: the number of </a:t>
                </a:r>
                <a:r>
                  <a:rPr 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Arial" charset="0"/>
                    <a:cs typeface="Arial" charset="0"/>
                  </a:rPr>
                  <a:t>blocks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a typeface="Arial" charset="0"/>
                    <a:cs typeface="Arial" charset="0"/>
                  </a:rPr>
                  <a:t> </a:t>
                </a:r>
                <a:r>
                  <a:rPr lang="en-US" sz="2400" dirty="0">
                    <a:ea typeface="Arial" charset="0"/>
                    <a:cs typeface="Arial" charset="0"/>
                  </a:rPr>
                  <a:t>on BRAM. 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096" y="4469163"/>
                <a:ext cx="5433475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459" t="-10526" r="-202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6178764" y="3632579"/>
            <a:ext cx="52703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charset="2"/>
              <a:buChar char="§"/>
            </a:pPr>
            <a:r>
              <a:rPr lang="en-US" sz="2000" i="1" dirty="0">
                <a:ea typeface="Arial" charset="0"/>
                <a:cs typeface="Arial" charset="0"/>
              </a:rPr>
              <a:t>#bit</a:t>
            </a:r>
            <a:r>
              <a:rPr lang="en-US" sz="2000" dirty="0">
                <a:ea typeface="Arial" charset="0"/>
                <a:cs typeface="Arial" charset="0"/>
              </a:rPr>
              <a:t>: </a:t>
            </a:r>
            <a:r>
              <a:rPr lang="en-US" sz="2000" dirty="0" smtClean="0">
                <a:ea typeface="Arial" charset="0"/>
                <a:cs typeface="Arial" charset="0"/>
              </a:rPr>
              <a:t>the width of each </a:t>
            </a:r>
            <a:r>
              <a:rPr lang="en-US" sz="2000" dirty="0">
                <a:ea typeface="Arial" charset="0"/>
                <a:cs typeface="Arial" charset="0"/>
              </a:rPr>
              <a:t>array element</a:t>
            </a:r>
            <a:r>
              <a:rPr lang="en-US" sz="2000" dirty="0" smtClean="0">
                <a:ea typeface="Arial" charset="0"/>
                <a:cs typeface="Arial" charset="0"/>
              </a:rPr>
              <a:t>.</a:t>
            </a:r>
          </a:p>
          <a:p>
            <a:pPr>
              <a:buClr>
                <a:schemeClr val="accent4"/>
              </a:buClr>
            </a:pPr>
            <a:r>
              <a:rPr lang="zh-CN" altLang="en-US" sz="2000" dirty="0">
                <a:ea typeface="Arial" charset="0"/>
                <a:cs typeface="Arial" charset="0"/>
              </a:rPr>
              <a:t> </a:t>
            </a:r>
            <a:r>
              <a:rPr lang="zh-CN" altLang="en-US" sz="2000" dirty="0" smtClean="0">
                <a:ea typeface="Arial" charset="0"/>
                <a:cs typeface="Arial" charset="0"/>
              </a:rPr>
              <a:t>   </a:t>
            </a:r>
            <a:r>
              <a:rPr lang="en-US" sz="2000" dirty="0" smtClean="0">
                <a:ea typeface="Arial" charset="0"/>
                <a:cs typeface="Arial" charset="0"/>
              </a:rPr>
              <a:t> e.g</a:t>
            </a:r>
            <a:r>
              <a:rPr lang="en-US" sz="2000" dirty="0">
                <a:ea typeface="Arial" charset="0"/>
                <a:cs typeface="Arial" charset="0"/>
              </a:rPr>
              <a:t>., </a:t>
            </a:r>
            <a:r>
              <a:rPr lang="en-US" sz="2000" dirty="0" err="1">
                <a:ea typeface="Arial" charset="0"/>
                <a:cs typeface="Arial" charset="0"/>
              </a:rPr>
              <a:t>int</a:t>
            </a:r>
            <a:r>
              <a:rPr lang="en-US" sz="2000" dirty="0">
                <a:ea typeface="Arial" charset="0"/>
                <a:cs typeface="Arial" charset="0"/>
              </a:rPr>
              <a:t>: 32 </a:t>
            </a:r>
            <a:r>
              <a:rPr lang="en-US" sz="2000" dirty="0" smtClean="0">
                <a:ea typeface="Arial" charset="0"/>
                <a:cs typeface="Arial" charset="0"/>
              </a:rPr>
              <a:t>bits </a:t>
            </a:r>
            <a:endParaRPr lang="en-US" sz="2000" dirty="0">
              <a:ea typeface="Arial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60607" y="5036287"/>
            <a:ext cx="50624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charset="2"/>
              <a:buChar char="§"/>
            </a:pPr>
            <a:r>
              <a:rPr lang="en-US" sz="2000" i="1" dirty="0">
                <a:ea typeface="Arial" charset="0"/>
                <a:cs typeface="Arial" charset="0"/>
              </a:rPr>
              <a:t>#element</a:t>
            </a:r>
            <a:r>
              <a:rPr lang="en-US" sz="2000" dirty="0">
                <a:ea typeface="Arial" charset="0"/>
                <a:cs typeface="Arial" charset="0"/>
              </a:rPr>
              <a:t>: the number of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elements</a:t>
            </a:r>
            <a:r>
              <a:rPr lang="en-US" sz="2000" dirty="0">
                <a:ea typeface="Arial" charset="0"/>
                <a:cs typeface="Arial" charset="0"/>
              </a:rPr>
              <a:t> in </a:t>
            </a:r>
            <a:r>
              <a:rPr lang="en-US" sz="2000" dirty="0" smtClean="0">
                <a:ea typeface="Arial" charset="0"/>
                <a:cs typeface="Arial" charset="0"/>
              </a:rPr>
              <a:t>one </a:t>
            </a:r>
            <a:r>
              <a:rPr lang="en-US" sz="2000" dirty="0">
                <a:ea typeface="Arial" charset="0"/>
                <a:cs typeface="Arial" charset="0"/>
              </a:rPr>
              <a:t>memory partition.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63096" y="4280240"/>
            <a:ext cx="50599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charset="2"/>
              <a:buChar char="§"/>
            </a:pPr>
            <a:r>
              <a:rPr lang="en-US" sz="2000" i="1" dirty="0">
                <a:ea typeface="Arial" charset="0"/>
                <a:cs typeface="Arial" charset="0"/>
              </a:rPr>
              <a:t>width </a:t>
            </a:r>
            <a:r>
              <a:rPr lang="en-US" altLang="zh-CN" sz="2000" dirty="0" smtClean="0">
                <a:ea typeface="Arial" charset="0"/>
                <a:cs typeface="Arial" charset="0"/>
              </a:rPr>
              <a:t>is </a:t>
            </a:r>
            <a:r>
              <a:rPr lang="en-US" sz="2000" dirty="0" smtClean="0">
                <a:ea typeface="Arial" charset="0"/>
                <a:cs typeface="Arial" charset="0"/>
              </a:rPr>
              <a:t>the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bandwidth</a:t>
            </a:r>
            <a:r>
              <a:rPr lang="en-US" sz="2000" dirty="0">
                <a:ea typeface="Arial" charset="0"/>
                <a:cs typeface="Arial" charset="0"/>
              </a:rPr>
              <a:t> </a:t>
            </a:r>
            <a:r>
              <a:rPr lang="en-US" sz="2000" dirty="0" smtClean="0">
                <a:ea typeface="Arial" charset="0"/>
                <a:cs typeface="Arial" charset="0"/>
              </a:rPr>
              <a:t>of the </a:t>
            </a:r>
            <a:r>
              <a:rPr lang="en-US" sz="2000" dirty="0">
                <a:ea typeface="Arial" charset="0"/>
                <a:cs typeface="Arial" charset="0"/>
              </a:rPr>
              <a:t>selected block configuration.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56165" y="5669114"/>
            <a:ext cx="49515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charset="2"/>
              <a:buChar char="§"/>
            </a:pPr>
            <a:r>
              <a:rPr lang="en-US" sz="2000" i="1" dirty="0">
                <a:ea typeface="Arial" charset="0"/>
                <a:cs typeface="Arial" charset="0"/>
              </a:rPr>
              <a:t>depth </a:t>
            </a:r>
            <a:r>
              <a:rPr lang="en-US" sz="2000" dirty="0" smtClean="0">
                <a:ea typeface="Arial" charset="0"/>
                <a:cs typeface="Arial" charset="0"/>
              </a:rPr>
              <a:t>is the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depth</a:t>
            </a:r>
            <a:r>
              <a:rPr lang="en-US" sz="2000" dirty="0" smtClean="0">
                <a:ea typeface="Arial" charset="0"/>
                <a:cs typeface="Arial" charset="0"/>
              </a:rPr>
              <a:t> </a:t>
            </a:r>
            <a:r>
              <a:rPr lang="en-US" sz="2000" dirty="0">
                <a:ea typeface="Arial" charset="0"/>
                <a:cs typeface="Arial" charset="0"/>
              </a:rPr>
              <a:t>of the selected block configuration.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163096" y="4249490"/>
            <a:ext cx="50324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charset="2"/>
              <a:buChar char="§"/>
            </a:pPr>
            <a:r>
              <a:rPr lang="en-US" sz="2400" i="1" dirty="0">
                <a:ea typeface="Arial" charset="0"/>
                <a:cs typeface="Arial" charset="0"/>
              </a:rPr>
              <a:t>#partition</a:t>
            </a:r>
            <a:r>
              <a:rPr lang="en-US" sz="2400" dirty="0">
                <a:ea typeface="Arial" charset="0"/>
                <a:cs typeface="Arial" charset="0"/>
              </a:rPr>
              <a:t>: the number of memory partitions.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6158886" y="5090381"/>
                <a:ext cx="4648965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 algn="just">
                  <a:buClr>
                    <a:schemeClr val="accent4"/>
                  </a:buClr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𝑑</m:t>
                    </m:r>
                  </m:oMath>
                </a14:m>
                <a:r>
                  <a:rPr lang="en-US" sz="2400" dirty="0">
                    <a:ea typeface="Arial" charset="0"/>
                    <a:cs typeface="Arial" charset="0"/>
                  </a:rPr>
                  <a:t>: equals </a:t>
                </a:r>
                <a:r>
                  <a:rPr lang="en-US" sz="2400" dirty="0" smtClean="0">
                    <a:ea typeface="Arial" charset="0"/>
                    <a:cs typeface="Arial" charset="0"/>
                  </a:rPr>
                  <a:t>2 </a:t>
                </a:r>
                <a:r>
                  <a:rPr lang="en-US" sz="2400" dirty="0">
                    <a:ea typeface="Arial" charset="0"/>
                    <a:cs typeface="Arial" charset="0"/>
                  </a:rPr>
                  <a:t>if dataflow is applied; </a:t>
                </a:r>
                <a:endParaRPr lang="en-US" sz="2400" dirty="0" smtClean="0">
                  <a:ea typeface="Arial" charset="0"/>
                  <a:cs typeface="Arial" charset="0"/>
                </a:endParaRPr>
              </a:p>
              <a:p>
                <a:pPr algn="just">
                  <a:buClr>
                    <a:schemeClr val="accent4"/>
                  </a:buClr>
                </a:pPr>
                <a:r>
                  <a:rPr lang="en-US" sz="2400" dirty="0">
                    <a:ea typeface="Arial" charset="0"/>
                    <a:cs typeface="Arial" charset="0"/>
                  </a:rPr>
                  <a:t> </a:t>
                </a:r>
                <a:r>
                  <a:rPr lang="en-US" sz="2400" dirty="0" smtClean="0">
                    <a:ea typeface="Arial" charset="0"/>
                    <a:cs typeface="Arial" charset="0"/>
                  </a:rPr>
                  <a:t>       equals </a:t>
                </a:r>
                <a:r>
                  <a:rPr lang="en-US" sz="2400" dirty="0">
                    <a:ea typeface="Arial" charset="0"/>
                    <a:cs typeface="Arial" charset="0"/>
                  </a:rPr>
                  <a:t>1 if not.</a:t>
                </a: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886" y="5090381"/>
                <a:ext cx="4648965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1704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le 1"/>
          <p:cNvSpPr txBox="1">
            <a:spLocks/>
          </p:cNvSpPr>
          <p:nvPr/>
        </p:nvSpPr>
        <p:spPr>
          <a:xfrm>
            <a:off x="843499" y="21650"/>
            <a:ext cx="9844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cs typeface="Arial" panose="020B0604020202020204" pitchFamily="34" charset="0"/>
              </a:rPr>
              <a:t>Analytical Models: Resource Model</a:t>
            </a:r>
            <a:endParaRPr lang="en-US" sz="4000" dirty="0">
              <a:cs typeface="Arial" panose="020B0604020202020204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842097" y="960785"/>
            <a:ext cx="1060704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41145" y="286042"/>
            <a:ext cx="6447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</a:rPr>
              <a:t>➋</a:t>
            </a:r>
            <a:endParaRPr lang="en-US" sz="44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736913" y="1174571"/>
            <a:ext cx="3336948" cy="725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+mn-lt"/>
                <a:cs typeface="Arial" panose="020B0604020202020204" pitchFamily="34" charset="0"/>
              </a:rPr>
              <a:t>1. DSP Estimation</a:t>
            </a:r>
            <a:endParaRPr lang="en-US" sz="28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768643" y="3282844"/>
            <a:ext cx="3336948" cy="725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  <a:cs typeface="Arial" panose="020B0604020202020204" pitchFamily="34" charset="0"/>
              </a:rPr>
              <a:t>2</a:t>
            </a:r>
            <a:r>
              <a:rPr lang="en-US" sz="2800" dirty="0" smtClean="0">
                <a:latin typeface="+mn-lt"/>
                <a:cs typeface="Arial" panose="020B0604020202020204" pitchFamily="34" charset="0"/>
              </a:rPr>
              <a:t>. BRAM Estimation</a:t>
            </a:r>
            <a:endParaRPr lang="en-US" sz="280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94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2" animBg="1"/>
      <p:bldP spid="40" grpId="2" animBg="1"/>
      <p:bldP spid="43" grpId="0"/>
      <p:bldP spid="44" grpId="0"/>
      <p:bldP spid="12" grpId="0"/>
      <p:bldP spid="13" grpId="0"/>
      <p:bldP spid="13" grpId="1"/>
      <p:bldP spid="14" grpId="0"/>
      <p:bldP spid="14" grpId="1"/>
      <p:bldP spid="15" grpId="0"/>
      <p:bldP spid="15" grpId="1"/>
      <p:bldP spid="16" grpId="0"/>
      <p:bldP spid="47" grpId="0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Arrow 18"/>
          <p:cNvSpPr/>
          <p:nvPr/>
        </p:nvSpPr>
        <p:spPr>
          <a:xfrm>
            <a:off x="932699" y="5846258"/>
            <a:ext cx="382133" cy="213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24771" y="5666368"/>
            <a:ext cx="5191486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buClr>
                <a:srgbClr val="FFB931"/>
              </a:buClr>
              <a:defRPr/>
            </a:pP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Three</a:t>
            </a:r>
            <a:r>
              <a:rPr lang="en-US" altLang="zh-CN" sz="2400" dirty="0">
                <a:ea typeface="Arial" charset="0"/>
                <a:cs typeface="Arial" charset="0"/>
              </a:rPr>
              <a:t> evaluation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metrics</a:t>
            </a:r>
            <a:r>
              <a:rPr lang="en-US" altLang="zh-CN" sz="2400" dirty="0">
                <a:ea typeface="Arial" charset="0"/>
                <a:cs typeface="Arial" charset="0"/>
              </a:rPr>
              <a:t> are </a:t>
            </a:r>
            <a:r>
              <a:rPr lang="en-US" altLang="zh-CN" sz="2400" dirty="0" smtClean="0">
                <a:ea typeface="Arial" charset="0"/>
                <a:cs typeface="Arial" charset="0"/>
              </a:rPr>
              <a:t>proposed </a:t>
            </a:r>
            <a:endParaRPr lang="en-US" altLang="zh-CN" sz="2400" dirty="0"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0328" y="1876806"/>
            <a:ext cx="10715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931"/>
              </a:buClr>
              <a:buSzTx/>
              <a:buFont typeface="Wingdings" charset="2"/>
              <a:buChar char="§"/>
              <a:tabLst/>
              <a:defRPr/>
            </a:pPr>
            <a:r>
              <a:rPr lang="en-US" altLang="zh-CN" sz="2400" dirty="0">
                <a:ea typeface="Arial" charset="0"/>
                <a:cs typeface="Arial" charset="0"/>
              </a:rPr>
              <a:t>T</a:t>
            </a:r>
            <a:r>
              <a:rPr lang="en-US" altLang="zh-CN" sz="2400" dirty="0" smtClean="0">
                <a:ea typeface="Arial" charset="0"/>
                <a:cs typeface="Arial" charset="0"/>
              </a:rPr>
              <a:t>o </a:t>
            </a: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remove</a:t>
            </a:r>
            <a:r>
              <a:rPr lang="en-US" altLang="zh-CN" sz="2400" dirty="0" smtClean="0">
                <a:ea typeface="Arial" charset="0"/>
                <a:cs typeface="Arial" charset="0"/>
              </a:rPr>
              <a:t> the </a:t>
            </a:r>
            <a:r>
              <a:rPr lang="en-US" altLang="zh-CN" sz="2400" b="1" dirty="0" smtClean="0">
                <a:solidFill>
                  <a:schemeClr val="accent1"/>
                </a:solidFill>
                <a:ea typeface="Arial" charset="0"/>
                <a:cs typeface="Arial" charset="0"/>
              </a:rPr>
              <a:t>redundant </a:t>
            </a:r>
            <a:r>
              <a:rPr lang="en-US" altLang="zh-CN" sz="2400" dirty="0" smtClean="0">
                <a:ea typeface="Arial" charset="0"/>
                <a:cs typeface="Arial" charset="0"/>
              </a:rPr>
              <a:t>design points based on the rules of HLS tools.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67000" y="2414045"/>
            <a:ext cx="10178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931"/>
              </a:buClr>
              <a:buSzTx/>
              <a:tabLst/>
              <a:defRPr/>
            </a:pPr>
            <a:r>
              <a:rPr lang="en-US" altLang="zh-CN" sz="2400" b="1" i="1" dirty="0" smtClean="0">
                <a:solidFill>
                  <a:srgbClr val="EF3E66"/>
                </a:solidFill>
                <a:ea typeface="Arial" charset="0"/>
                <a:cs typeface="Arial" charset="0"/>
              </a:rPr>
              <a:t>E.g., </a:t>
            </a:r>
            <a:r>
              <a:rPr lang="en-US" altLang="zh-CN" sz="2400" i="1" dirty="0" smtClean="0">
                <a:ea typeface="Arial" charset="0"/>
                <a:cs typeface="Arial" charset="0"/>
              </a:rPr>
              <a:t>top-function: pipelined,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931"/>
              </a:buClr>
              <a:buSzTx/>
              <a:tabLst/>
              <a:defRPr/>
            </a:pPr>
            <a:r>
              <a:rPr lang="en-US" altLang="zh-CN" sz="2400" i="1" dirty="0" smtClean="0">
                <a:ea typeface="Arial" charset="0"/>
                <a:cs typeface="Arial" charset="0"/>
              </a:rPr>
              <a:t>         sub-loops: unrolled completely, cannot be pipelined</a:t>
            </a:r>
            <a:r>
              <a:rPr lang="en-US" altLang="zh-CN" sz="200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931"/>
              </a:buClr>
              <a:buSzTx/>
              <a:tabLst/>
              <a:defRPr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000" dirty="0" smtClean="0">
                <a:latin typeface="Arial" charset="0"/>
                <a:ea typeface="Arial" charset="0"/>
                <a:cs typeface="Arial" charset="0"/>
              </a:rPr>
              <a:t>        </a:t>
            </a:r>
            <a:r>
              <a:rPr lang="en-US" altLang="zh-CN" sz="2400" i="1" dirty="0" smtClean="0">
                <a:ea typeface="Arial" charset="0"/>
                <a:cs typeface="Arial" charset="0"/>
              </a:rPr>
              <a:t>Points related to LU, LP will be removed.</a:t>
            </a:r>
            <a:endParaRPr lang="en-US" altLang="zh-CN" sz="2000" dirty="0" smtClean="0"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2097" y="4476624"/>
            <a:ext cx="10162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B931"/>
              </a:buClr>
              <a:buSzTx/>
              <a:buFont typeface="Wingdings" charset="2"/>
              <a:buChar char="§"/>
              <a:tabLst/>
              <a:defRPr/>
            </a:pPr>
            <a:r>
              <a:rPr lang="en-US" altLang="zh-CN" sz="2400" dirty="0" smtClean="0">
                <a:ea typeface="Arial" charset="0"/>
                <a:cs typeface="Arial" charset="0"/>
              </a:rPr>
              <a:t>To </a:t>
            </a: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evaluate</a:t>
            </a:r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ea typeface="Arial" charset="0"/>
                <a:cs typeface="Arial" charset="0"/>
              </a:rPr>
              <a:t>the performance of the </a:t>
            </a: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current</a:t>
            </a:r>
            <a:r>
              <a:rPr lang="en-US" altLang="zh-CN" sz="2400" dirty="0" smtClean="0">
                <a:ea typeface="Arial" charset="0"/>
                <a:cs typeface="Arial" charset="0"/>
              </a:rPr>
              <a:t> design point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B931"/>
              </a:buClr>
              <a:buSzTx/>
              <a:buFont typeface="Wingdings" charset="2"/>
              <a:buChar char="§"/>
              <a:tabLst/>
              <a:defRPr/>
            </a:pPr>
            <a:r>
              <a:rPr lang="en-US" altLang="zh-CN" sz="2400" dirty="0" smtClean="0">
                <a:ea typeface="Arial" charset="0"/>
                <a:cs typeface="Arial" charset="0"/>
              </a:rPr>
              <a:t>To </a:t>
            </a: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determine</a:t>
            </a:r>
            <a:r>
              <a:rPr lang="en-US" altLang="zh-CN" sz="2400" dirty="0" smtClean="0">
                <a:ea typeface="Arial" charset="0"/>
                <a:cs typeface="Arial" charset="0"/>
              </a:rPr>
              <a:t> the </a:t>
            </a: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next</a:t>
            </a:r>
            <a:r>
              <a:rPr lang="en-US" altLang="zh-CN" sz="2400" dirty="0" smtClean="0">
                <a:ea typeface="Arial" charset="0"/>
                <a:cs typeface="Arial" charset="0"/>
              </a:rPr>
              <a:t> design point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87315" y="1204128"/>
            <a:ext cx="6883563" cy="725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+mn-lt"/>
                <a:cs typeface="Arial" panose="020B0604020202020204" pitchFamily="34" charset="0"/>
              </a:rPr>
              <a:t>1. The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first</a:t>
            </a:r>
            <a:r>
              <a:rPr lang="en-US" sz="2800" dirty="0" smtClean="0">
                <a:latin typeface="+mn-lt"/>
                <a:cs typeface="Arial" panose="020B0604020202020204" pitchFamily="34" charset="0"/>
              </a:rPr>
              <a:t> stage: Redundancy Elimination</a:t>
            </a:r>
            <a:endParaRPr lang="en-US" sz="28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87315" y="3849121"/>
            <a:ext cx="6883563" cy="725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+mn-lt"/>
                <a:cs typeface="Arial" panose="020B0604020202020204" pitchFamily="34" charset="0"/>
              </a:rPr>
              <a:t>2. The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second</a:t>
            </a:r>
            <a:r>
              <a:rPr lang="en-US" sz="2800" dirty="0" smtClean="0">
                <a:latin typeface="+mn-lt"/>
                <a:cs typeface="Arial" panose="020B0604020202020204" pitchFamily="34" charset="0"/>
              </a:rPr>
              <a:t> stage: Guided Search</a:t>
            </a:r>
            <a:endParaRPr lang="en-US" sz="28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843499" y="21650"/>
            <a:ext cx="9844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cs typeface="Arial" panose="020B0604020202020204" pitchFamily="34" charset="0"/>
              </a:rPr>
              <a:t>Metric-Guided Design Space Exploration</a:t>
            </a:r>
            <a:endParaRPr lang="en-US" sz="40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842097" y="960785"/>
            <a:ext cx="1060704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41500" y="289469"/>
            <a:ext cx="6447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4"/>
                </a:solidFill>
                <a:latin typeface="+mj-lt"/>
                <a:cs typeface="Arial" panose="020B0604020202020204" pitchFamily="34" charset="0"/>
              </a:rPr>
              <a:t>➌</a:t>
            </a:r>
            <a:endParaRPr lang="en-US" sz="4400" dirty="0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-18550" y="-24174"/>
            <a:ext cx="3046876" cy="6949440"/>
            <a:chOff x="90536" y="-33032"/>
            <a:chExt cx="3046876" cy="6949440"/>
          </a:xfrm>
        </p:grpSpPr>
        <p:sp>
          <p:nvSpPr>
            <p:cNvPr id="27" name="Rectangle 26"/>
            <p:cNvSpPr/>
            <p:nvPr/>
          </p:nvSpPr>
          <p:spPr>
            <a:xfrm>
              <a:off x="90536" y="-33032"/>
              <a:ext cx="2936629" cy="69494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50800" dist="76200" algn="l" rotWithShape="0">
                <a:schemeClr val="accent5">
                  <a:lumMod val="60000"/>
                  <a:lumOff val="40000"/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23341" y="1101112"/>
              <a:ext cx="2914071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3600" b="1" dirty="0" smtClean="0">
                  <a:latin typeface="Arial" charset="0"/>
                  <a:ea typeface="Arial" charset="0"/>
                  <a:cs typeface="Arial" charset="0"/>
                </a:rPr>
                <a:t>Framework</a:t>
              </a:r>
              <a:endParaRPr lang="en-US" altLang="zh-CN" sz="1200" b="1" dirty="0">
                <a:latin typeface="Arial" charset="0"/>
                <a:ea typeface="Arial" charset="0"/>
                <a:cs typeface="Arial" charset="0"/>
              </a:endParaRP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zh-CN" sz="2800" b="1" dirty="0" smtClean="0">
                  <a:solidFill>
                    <a:schemeClr val="bg2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RDC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zh-CN" sz="2800" b="1" dirty="0" smtClean="0">
                  <a:solidFill>
                    <a:schemeClr val="bg2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Models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zh-CN" sz="2800" b="1" dirty="0" smtClean="0">
                  <a:latin typeface="Arial" charset="0"/>
                  <a:ea typeface="Arial" charset="0"/>
                  <a:cs typeface="Arial" charset="0"/>
                </a:rPr>
                <a:t>MGDSE</a:t>
              </a:r>
              <a:endParaRPr lang="en-US" altLang="zh-CN" sz="6600" b="1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020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/>
      <p:bldP spid="5" grpId="0"/>
      <p:bldP spid="15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71" y="2143608"/>
            <a:ext cx="2459780" cy="4401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59" y="3236326"/>
            <a:ext cx="3507012" cy="7276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36" y="4516313"/>
            <a:ext cx="3471313" cy="8161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60" y="5255355"/>
            <a:ext cx="3388792" cy="7732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2584" y="1302639"/>
            <a:ext cx="411116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B931"/>
              </a:buClr>
              <a:buSzTx/>
              <a:tabLst/>
              <a:defRPr/>
            </a:pPr>
            <a:r>
              <a:rPr lang="en-US" altLang="zh-CN" sz="2800" dirty="0" smtClean="0">
                <a:ea typeface="Arial" charset="0"/>
                <a:cs typeface="Arial" charset="0"/>
              </a:rPr>
              <a:t>Three evaluation metrics: 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843499" y="21650"/>
            <a:ext cx="9844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cs typeface="Arial" panose="020B0604020202020204" pitchFamily="34" charset="0"/>
              </a:rPr>
              <a:t>Metric-Guided Design Space Exploration</a:t>
            </a:r>
            <a:endParaRPr lang="en-US" sz="40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842097" y="960785"/>
            <a:ext cx="1060704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41500" y="289469"/>
            <a:ext cx="6447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4"/>
                </a:solidFill>
                <a:latin typeface="+mj-lt"/>
                <a:cs typeface="Arial" panose="020B0604020202020204" pitchFamily="34" charset="0"/>
              </a:rPr>
              <a:t>➌</a:t>
            </a:r>
            <a:endParaRPr lang="en-US" sz="44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65868" y="2017198"/>
            <a:ext cx="722834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B931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altLang="zh-CN" sz="2400" dirty="0" smtClean="0">
                <a:ea typeface="Arial" charset="0"/>
                <a:cs typeface="Arial" charset="0"/>
              </a:rPr>
              <a:t>Find the </a:t>
            </a: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bottleneck</a:t>
            </a:r>
            <a:r>
              <a:rPr lang="en-US" altLang="zh-CN" sz="2400" dirty="0" smtClean="0">
                <a:ea typeface="Arial" charset="0"/>
                <a:cs typeface="Arial" charset="0"/>
              </a:rPr>
              <a:t>: the </a:t>
            </a: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longest</a:t>
            </a:r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ea typeface="Arial" charset="0"/>
                <a:cs typeface="Arial" charset="0"/>
              </a:rPr>
              <a:t>sub-function/sub-loop is assumed to have the </a:t>
            </a: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greatest</a:t>
            </a:r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ea typeface="Arial" charset="0"/>
                <a:cs typeface="Arial" charset="0"/>
              </a:rPr>
              <a:t>influence.</a:t>
            </a:r>
            <a:endParaRPr lang="en-US" altLang="zh-CN" sz="2800" dirty="0" smtClean="0">
              <a:ea typeface="Arial" charset="0"/>
              <a:cs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57584" y="3267430"/>
            <a:ext cx="723663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B931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altLang="zh-CN" sz="2400" dirty="0" smtClean="0">
                <a:ea typeface="Arial" charset="0"/>
                <a:cs typeface="Arial" charset="0"/>
              </a:rPr>
              <a:t>Check the </a:t>
            </a: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resource</a:t>
            </a:r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ea typeface="Arial" charset="0"/>
                <a:cs typeface="Arial" charset="0"/>
              </a:rPr>
              <a:t>constraints: whether the resource usage exceeds the available resources on FPGA.</a:t>
            </a:r>
            <a:endParaRPr lang="en-US" altLang="zh-CN" sz="2800" dirty="0" smtClean="0">
              <a:ea typeface="Arial" charset="0"/>
              <a:cs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57584" y="4661525"/>
            <a:ext cx="7071977" cy="94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B931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altLang="zh-CN" sz="2400" dirty="0" smtClean="0">
                <a:ea typeface="Arial" charset="0"/>
                <a:cs typeface="Arial" charset="0"/>
              </a:rPr>
              <a:t>Decide how to </a:t>
            </a: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partition</a:t>
            </a:r>
            <a:r>
              <a:rPr lang="en-US" altLang="zh-CN" sz="2400" dirty="0" smtClean="0">
                <a:ea typeface="Arial" charset="0"/>
                <a:cs typeface="Arial" charset="0"/>
              </a:rPr>
              <a:t>: which option is better, block or cyclic. </a:t>
            </a:r>
            <a:endParaRPr lang="en-US" altLang="zh-CN" sz="2800" dirty="0" smtClean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70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84072" y="161925"/>
            <a:ext cx="4506885" cy="828675"/>
          </a:xfrm>
        </p:spPr>
        <p:txBody>
          <a:bodyPr>
            <a:noAutofit/>
          </a:bodyPr>
          <a:lstStyle/>
          <a:p>
            <a:r>
              <a:rPr lang="en-US" sz="5400" dirty="0" smtClean="0">
                <a:ea typeface="Arial" charset="0"/>
                <a:cs typeface="Arial" charset="0"/>
              </a:rPr>
              <a:t>Why FPGA?</a:t>
            </a:r>
            <a:endParaRPr lang="en-US" sz="5400" dirty="0"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3161" y="4314442"/>
            <a:ext cx="6168722" cy="224223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  <a:buFont typeface="Wingdings" charset="2"/>
              <a:buChar char="§"/>
            </a:pPr>
            <a:r>
              <a:rPr 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High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performance</a:t>
            </a:r>
          </a:p>
          <a:p>
            <a:pPr>
              <a:buClr>
                <a:schemeClr val="accent4"/>
              </a:buClr>
              <a:buFont typeface="Wingdings" charset="2"/>
              <a:buChar char="§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Low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power</a:t>
            </a:r>
          </a:p>
          <a:p>
            <a:pPr>
              <a:buClr>
                <a:schemeClr val="accent4"/>
              </a:buClr>
              <a:buFont typeface="Wingdings" charset="2"/>
              <a:buChar char="§"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Post-fabrication </a:t>
            </a:r>
            <a:r>
              <a:rPr lang="en-US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reconfigurability</a:t>
            </a:r>
            <a:endParaRPr lang="en-US" sz="3200" b="1" dirty="0" smtClean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chemeClr val="accent4"/>
              </a:buClr>
              <a:buFont typeface="Wingdings" charset="2"/>
              <a:buChar char="§"/>
            </a:pP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time-to-market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86" y="1238596"/>
            <a:ext cx="6350326" cy="30545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3004" y="1238596"/>
            <a:ext cx="5517176" cy="5117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" y="-2281"/>
            <a:ext cx="2936629" cy="68633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76200" algn="l" rotWithShape="0">
              <a:schemeClr val="accent5">
                <a:lumMod val="60000"/>
                <a:lumOff val="40000"/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722" y="2836276"/>
            <a:ext cx="2955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Arial" charset="0"/>
                <a:ea typeface="Arial" charset="0"/>
                <a:cs typeface="Arial" charset="0"/>
              </a:rPr>
              <a:t>Background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862755" y="990600"/>
            <a:ext cx="713232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7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>
            <a:spLocks noGrp="1"/>
          </p:cNvSpPr>
          <p:nvPr>
            <p:ph type="title"/>
          </p:nvPr>
        </p:nvSpPr>
        <p:spPr>
          <a:xfrm>
            <a:off x="856456" y="21650"/>
            <a:ext cx="4954929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Arial" panose="020B0604020202020204" pitchFamily="34" charset="0"/>
              </a:rPr>
              <a:t>MGDSE</a:t>
            </a:r>
            <a:r>
              <a:rPr lang="zh-CN" altLang="en-US" sz="4000" dirty="0" smtClean="0">
                <a:cs typeface="Arial" panose="020B0604020202020204" pitchFamily="34" charset="0"/>
              </a:rPr>
              <a:t> </a:t>
            </a:r>
            <a:r>
              <a:rPr lang="en-US" altLang="zh-CN" sz="4000" dirty="0" smtClean="0">
                <a:cs typeface="Arial" panose="020B0604020202020204" pitchFamily="34" charset="0"/>
              </a:rPr>
              <a:t>Flow</a:t>
            </a:r>
            <a:endParaRPr lang="en-US" sz="40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20</a:t>
            </a:fld>
            <a:endParaRPr lang="en-US"/>
          </a:p>
        </p:txBody>
      </p:sp>
      <p:cxnSp>
        <p:nvCxnSpPr>
          <p:cNvPr id="6" name="Straight Arrow Connector 5"/>
          <p:cNvCxnSpPr>
            <a:stCxn id="13" idx="2"/>
            <a:endCxn id="15" idx="0"/>
          </p:cNvCxnSpPr>
          <p:nvPr/>
        </p:nvCxnSpPr>
        <p:spPr>
          <a:xfrm>
            <a:off x="7013992" y="1099468"/>
            <a:ext cx="15107" cy="330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67" idx="2"/>
            <a:endCxn id="72" idx="0"/>
          </p:cNvCxnSpPr>
          <p:nvPr/>
        </p:nvCxnSpPr>
        <p:spPr>
          <a:xfrm rot="16200000" flipH="1">
            <a:off x="6400612" y="5233648"/>
            <a:ext cx="187018" cy="58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28846" y="2805473"/>
                <a:ext cx="664413" cy="325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𝑑𝑖𝑓𝑓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846" y="2805473"/>
                <a:ext cx="664413" cy="325025"/>
              </a:xfrm>
              <a:prstGeom prst="rect">
                <a:avLst/>
              </a:prstGeom>
              <a:blipFill rotWithShape="0"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6202107" y="6278897"/>
            <a:ext cx="683998" cy="36000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840501" y="5940343"/>
            <a:ext cx="683998" cy="367881"/>
            <a:chOff x="4322742" y="3442189"/>
            <a:chExt cx="862994" cy="445201"/>
          </a:xfrm>
        </p:grpSpPr>
        <p:sp>
          <p:nvSpPr>
            <p:cNvPr id="11" name="Rectangle 10"/>
            <p:cNvSpPr/>
            <p:nvPr/>
          </p:nvSpPr>
          <p:spPr>
            <a:xfrm>
              <a:off x="4322742" y="3451726"/>
              <a:ext cx="862994" cy="435664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12805" y="3442189"/>
              <a:ext cx="758502" cy="409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" charset="0"/>
                  <a:ea typeface="Times" charset="0"/>
                  <a:cs typeface="Times" charset="0"/>
                </a:rPr>
                <a:t>end</a:t>
              </a:r>
              <a:endParaRPr lang="en-US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6311992" y="811468"/>
            <a:ext cx="1404000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No pragma is set</a:t>
            </a:r>
            <a:endParaRPr lang="en-US" sz="14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261682" y="1429752"/>
            <a:ext cx="1534833" cy="911835"/>
            <a:chOff x="4825747" y="2024760"/>
            <a:chExt cx="2035864" cy="897562"/>
          </a:xfrm>
        </p:grpSpPr>
        <p:sp>
          <p:nvSpPr>
            <p:cNvPr id="15" name="Diamond 14"/>
            <p:cNvSpPr/>
            <p:nvPr/>
          </p:nvSpPr>
          <p:spPr>
            <a:xfrm>
              <a:off x="4825747" y="2024760"/>
              <a:ext cx="2035864" cy="817895"/>
            </a:xfrm>
            <a:prstGeom prst="diamond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57933" y="2195219"/>
              <a:ext cx="1517042" cy="727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smtClean="0">
                  <a:latin typeface="Times" charset="0"/>
                  <a:ea typeface="Times" charset="0"/>
                  <a:cs typeface="Times" charset="0"/>
                </a:rPr>
                <a:t>Top function:</a:t>
              </a:r>
            </a:p>
            <a:p>
              <a:r>
                <a:rPr lang="en-US" altLang="zh-CN" sz="1400" i="1" dirty="0" smtClean="0">
                  <a:latin typeface="Times" charset="0"/>
                  <a:ea typeface="Times" charset="0"/>
                  <a:cs typeface="Times" charset="0"/>
                </a:rPr>
                <a:t>Dataflow</a:t>
              </a:r>
              <a:r>
                <a:rPr lang="en-US" altLang="zh-CN" sz="1400" dirty="0" smtClean="0">
                  <a:latin typeface="Times" charset="0"/>
                  <a:ea typeface="Times" charset="0"/>
                  <a:cs typeface="Times" charset="0"/>
                </a:rPr>
                <a:t> </a:t>
              </a:r>
              <a:endParaRPr lang="en-US" sz="14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cxnSp>
        <p:nvCxnSpPr>
          <p:cNvPr id="17" name="Elbow Connector 16"/>
          <p:cNvCxnSpPr>
            <a:stCxn id="15" idx="3"/>
            <a:endCxn id="22" idx="0"/>
          </p:cNvCxnSpPr>
          <p:nvPr/>
        </p:nvCxnSpPr>
        <p:spPr>
          <a:xfrm>
            <a:off x="7796515" y="1845203"/>
            <a:ext cx="2517488" cy="44091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5" idx="1"/>
            <a:endCxn id="25" idx="0"/>
          </p:cNvCxnSpPr>
          <p:nvPr/>
        </p:nvCxnSpPr>
        <p:spPr>
          <a:xfrm rot="10800000" flipV="1">
            <a:off x="5068444" y="1845203"/>
            <a:ext cx="1193238" cy="3171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95599" y="1468039"/>
            <a:ext cx="621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Yes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55375" y="1508106"/>
            <a:ext cx="621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No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9588118" y="2286120"/>
            <a:ext cx="1491582" cy="580867"/>
            <a:chOff x="4914153" y="2077704"/>
            <a:chExt cx="1713008" cy="580867"/>
          </a:xfrm>
        </p:grpSpPr>
        <p:sp>
          <p:nvSpPr>
            <p:cNvPr id="22" name="Diamond 21"/>
            <p:cNvSpPr/>
            <p:nvPr/>
          </p:nvSpPr>
          <p:spPr>
            <a:xfrm>
              <a:off x="4914153" y="2077704"/>
              <a:ext cx="1667285" cy="580867"/>
            </a:xfrm>
            <a:prstGeom prst="diamond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66081" y="2103412"/>
              <a:ext cx="1361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latin typeface="Times" charset="0"/>
                  <a:ea typeface="Times" charset="0"/>
                  <a:cs typeface="Times" charset="0"/>
                </a:rPr>
                <a:t>Producer-consumer</a:t>
              </a:r>
              <a:endParaRPr lang="en-US" sz="1600" i="1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305945" y="2162381"/>
            <a:ext cx="1524998" cy="560718"/>
            <a:chOff x="4754401" y="2077704"/>
            <a:chExt cx="2035864" cy="817895"/>
          </a:xfrm>
        </p:grpSpPr>
        <p:sp>
          <p:nvSpPr>
            <p:cNvPr id="25" name="Diamond 24"/>
            <p:cNvSpPr/>
            <p:nvPr/>
          </p:nvSpPr>
          <p:spPr>
            <a:xfrm>
              <a:off x="4754401" y="2077704"/>
              <a:ext cx="2035864" cy="817895"/>
            </a:xfrm>
            <a:prstGeom prst="diamond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40248" y="2089197"/>
              <a:ext cx="12374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>
                  <a:latin typeface="Times" charset="0"/>
                  <a:ea typeface="Times" charset="0"/>
                  <a:cs typeface="Times" charset="0"/>
                </a:rPr>
                <a:t>F</a:t>
              </a:r>
              <a:r>
                <a:rPr lang="en-US" altLang="zh-CN" sz="1400" i="1" dirty="0" smtClean="0">
                  <a:latin typeface="Times" charset="0"/>
                  <a:ea typeface="Times" charset="0"/>
                  <a:cs typeface="Times" charset="0"/>
                </a:rPr>
                <a:t>unction pipelining</a:t>
              </a:r>
              <a:endParaRPr lang="en-US" sz="14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cxnSp>
        <p:nvCxnSpPr>
          <p:cNvPr id="27" name="Elbow Connector 26"/>
          <p:cNvCxnSpPr>
            <a:stCxn id="22" idx="1"/>
            <a:endCxn id="57" idx="3"/>
          </p:cNvCxnSpPr>
          <p:nvPr/>
        </p:nvCxnSpPr>
        <p:spPr>
          <a:xfrm rot="10800000" flipV="1">
            <a:off x="7609280" y="2576554"/>
            <a:ext cx="1978839" cy="5378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5" idx="3"/>
            <a:endCxn id="56" idx="0"/>
          </p:cNvCxnSpPr>
          <p:nvPr/>
        </p:nvCxnSpPr>
        <p:spPr>
          <a:xfrm>
            <a:off x="5830943" y="2442740"/>
            <a:ext cx="651063" cy="38518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2" idx="2"/>
          </p:cNvCxnSpPr>
          <p:nvPr/>
        </p:nvCxnSpPr>
        <p:spPr>
          <a:xfrm flipH="1">
            <a:off x="10310649" y="2866987"/>
            <a:ext cx="3354" cy="1147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865715" y="2161009"/>
            <a:ext cx="621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True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353463" y="3237477"/>
            <a:ext cx="621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latin typeface="Times" charset="0"/>
                <a:ea typeface="Times" charset="0"/>
                <a:cs typeface="Times" charset="0"/>
              </a:rPr>
              <a:t>False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88034" y="2181915"/>
            <a:ext cx="621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No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677410" y="2152060"/>
            <a:ext cx="621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Yes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4" name="Elbow Connector 33"/>
          <p:cNvCxnSpPr>
            <a:stCxn id="25" idx="1"/>
            <a:endCxn id="39" idx="0"/>
          </p:cNvCxnSpPr>
          <p:nvPr/>
        </p:nvCxnSpPr>
        <p:spPr>
          <a:xfrm rot="10800000" flipV="1">
            <a:off x="3205237" y="2442740"/>
            <a:ext cx="1100708" cy="4724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0000733" y="4018152"/>
            <a:ext cx="708420" cy="367881"/>
            <a:chOff x="3508376" y="3442189"/>
            <a:chExt cx="893806" cy="445201"/>
          </a:xfrm>
        </p:grpSpPr>
        <p:sp>
          <p:nvSpPr>
            <p:cNvPr id="36" name="Rectangle 35"/>
            <p:cNvSpPr/>
            <p:nvPr/>
          </p:nvSpPr>
          <p:spPr>
            <a:xfrm>
              <a:off x="3508376" y="3451726"/>
              <a:ext cx="862996" cy="435664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643680" y="3442189"/>
              <a:ext cx="758502" cy="409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" charset="0"/>
                  <a:ea typeface="Times" charset="0"/>
                  <a:cs typeface="Times" charset="0"/>
                </a:rPr>
                <a:t>end</a:t>
              </a:r>
              <a:endParaRPr lang="en-US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252892" y="2915142"/>
            <a:ext cx="1940548" cy="571271"/>
            <a:chOff x="5601072" y="3351215"/>
            <a:chExt cx="1940548" cy="571271"/>
          </a:xfrm>
        </p:grpSpPr>
        <p:sp>
          <p:nvSpPr>
            <p:cNvPr id="39" name="Rectangle 38"/>
            <p:cNvSpPr/>
            <p:nvPr/>
          </p:nvSpPr>
          <p:spPr>
            <a:xfrm>
              <a:off x="5640182" y="3351215"/>
              <a:ext cx="1826469" cy="560434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01072" y="3399266"/>
              <a:ext cx="19405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" charset="0"/>
                  <a:ea typeface="Times" charset="0"/>
                  <a:cs typeface="Times" charset="0"/>
                </a:rPr>
                <a:t>Sub-functions: pipelined </a:t>
              </a:r>
            </a:p>
            <a:p>
              <a:r>
                <a:rPr lang="en-US" sz="1400" dirty="0" smtClean="0">
                  <a:latin typeface="Times" charset="0"/>
                  <a:ea typeface="Times" charset="0"/>
                  <a:cs typeface="Times" charset="0"/>
                </a:rPr>
                <a:t>Loops: unrolled</a:t>
              </a:r>
              <a:endParaRPr lang="en-US" sz="14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cxnSp>
        <p:nvCxnSpPr>
          <p:cNvPr id="41" name="Straight Arrow Connector 40"/>
          <p:cNvCxnSpPr>
            <a:stCxn id="40" idx="2"/>
            <a:endCxn id="47" idx="0"/>
          </p:cNvCxnSpPr>
          <p:nvPr/>
        </p:nvCxnSpPr>
        <p:spPr>
          <a:xfrm flipH="1">
            <a:off x="3214849" y="3486413"/>
            <a:ext cx="8317" cy="627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225583" y="4040211"/>
                <a:ext cx="1061060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𝑎𝑝𝑡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 ,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𝑟𝑒𝑠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583" y="4040211"/>
                <a:ext cx="1061060" cy="324384"/>
              </a:xfrm>
              <a:prstGeom prst="rect">
                <a:avLst/>
              </a:prstGeom>
              <a:blipFill rotWithShape="0"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/>
          <p:cNvGrpSpPr/>
          <p:nvPr/>
        </p:nvGrpSpPr>
        <p:grpSpPr>
          <a:xfrm>
            <a:off x="2491891" y="4957927"/>
            <a:ext cx="1491582" cy="580867"/>
            <a:chOff x="4914153" y="2077704"/>
            <a:chExt cx="1713008" cy="580867"/>
          </a:xfrm>
        </p:grpSpPr>
        <p:sp>
          <p:nvSpPr>
            <p:cNvPr id="44" name="Diamond 43"/>
            <p:cNvSpPr/>
            <p:nvPr/>
          </p:nvSpPr>
          <p:spPr>
            <a:xfrm>
              <a:off x="4914153" y="2077704"/>
              <a:ext cx="1667285" cy="580867"/>
            </a:xfrm>
            <a:prstGeom prst="diamond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66081" y="2103412"/>
              <a:ext cx="1361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latin typeface="Times" charset="0"/>
                  <a:ea typeface="Times" charset="0"/>
                  <a:cs typeface="Times" charset="0"/>
                </a:rPr>
                <a:t>All arrays considered</a:t>
              </a:r>
              <a:endParaRPr lang="en-US" sz="1600" i="1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301614" y="4113684"/>
            <a:ext cx="1832913" cy="523220"/>
            <a:chOff x="5640182" y="4482355"/>
            <a:chExt cx="1832913" cy="523220"/>
          </a:xfrm>
        </p:grpSpPr>
        <p:sp>
          <p:nvSpPr>
            <p:cNvPr id="47" name="Rectangle 46"/>
            <p:cNvSpPr/>
            <p:nvPr/>
          </p:nvSpPr>
          <p:spPr>
            <a:xfrm>
              <a:off x="5640182" y="4482355"/>
              <a:ext cx="1826469" cy="5224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06129" y="4482355"/>
              <a:ext cx="1766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" charset="0"/>
                  <a:ea typeface="Times" charset="0"/>
                  <a:cs typeface="Times" charset="0"/>
                </a:rPr>
                <a:t>Set array partitioning</a:t>
              </a:r>
            </a:p>
            <a:p>
              <a:r>
                <a:rPr lang="en-US" sz="1400" dirty="0">
                  <a:latin typeface="Times" charset="0"/>
                  <a:ea typeface="Times" charset="0"/>
                  <a:cs typeface="Times" charset="0"/>
                </a:rPr>
                <a:t>E</a:t>
              </a:r>
              <a:r>
                <a:rPr lang="en-US" sz="1400" dirty="0" smtClean="0">
                  <a:latin typeface="Times" charset="0"/>
                  <a:ea typeface="Times" charset="0"/>
                  <a:cs typeface="Times" charset="0"/>
                </a:rPr>
                <a:t>valuate performance</a:t>
              </a:r>
              <a:endParaRPr lang="en-US" sz="14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cxnSp>
        <p:nvCxnSpPr>
          <p:cNvPr id="49" name="Straight Arrow Connector 48"/>
          <p:cNvCxnSpPr>
            <a:stCxn id="47" idx="2"/>
          </p:cNvCxnSpPr>
          <p:nvPr/>
        </p:nvCxnSpPr>
        <p:spPr>
          <a:xfrm>
            <a:off x="3214849" y="4636160"/>
            <a:ext cx="6295" cy="326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4" idx="2"/>
            <a:endCxn id="12" idx="0"/>
          </p:cNvCxnSpPr>
          <p:nvPr/>
        </p:nvCxnSpPr>
        <p:spPr>
          <a:xfrm flipH="1">
            <a:off x="3212474" y="5538794"/>
            <a:ext cx="5302" cy="40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203515" y="5579463"/>
            <a:ext cx="621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Yes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52" name="Elbow Connector 51"/>
          <p:cNvCxnSpPr>
            <a:stCxn id="44" idx="1"/>
            <a:endCxn id="47" idx="1"/>
          </p:cNvCxnSpPr>
          <p:nvPr/>
        </p:nvCxnSpPr>
        <p:spPr>
          <a:xfrm rot="10800000">
            <a:off x="2301615" y="4374923"/>
            <a:ext cx="190277" cy="873439"/>
          </a:xfrm>
          <a:prstGeom prst="bentConnector3">
            <a:avLst>
              <a:gd name="adj1" fmla="val 6902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722059" y="4918048"/>
            <a:ext cx="621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No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6471316" y="2537688"/>
                <a:ext cx="664413" cy="325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𝑑𝑖𝑓𝑓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316" y="2537688"/>
                <a:ext cx="664413" cy="325025"/>
              </a:xfrm>
              <a:prstGeom prst="rect">
                <a:avLst/>
              </a:prstGeom>
              <a:blipFill rotWithShape="0">
                <a:blip r:embed="rId5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/>
          <p:cNvGrpSpPr/>
          <p:nvPr/>
        </p:nvGrpSpPr>
        <p:grpSpPr>
          <a:xfrm>
            <a:off x="5367089" y="2827927"/>
            <a:ext cx="2242190" cy="548123"/>
            <a:chOff x="8694751" y="3297418"/>
            <a:chExt cx="2242190" cy="548123"/>
          </a:xfrm>
        </p:grpSpPr>
        <p:sp>
          <p:nvSpPr>
            <p:cNvPr id="56" name="Rectangle 55"/>
            <p:cNvSpPr/>
            <p:nvPr/>
          </p:nvSpPr>
          <p:spPr>
            <a:xfrm>
              <a:off x="8718252" y="3297418"/>
              <a:ext cx="2182831" cy="531440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694751" y="3322321"/>
              <a:ext cx="22421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" charset="0"/>
                  <a:ea typeface="Times" charset="0"/>
                  <a:cs typeface="Times" charset="0"/>
                </a:rPr>
                <a:t>Select the current longest sub-function or loop</a:t>
              </a:r>
              <a:endParaRPr lang="en-US" sz="14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cxnSp>
        <p:nvCxnSpPr>
          <p:cNvPr id="58" name="Straight Arrow Connector 57"/>
          <p:cNvCxnSpPr/>
          <p:nvPr/>
        </p:nvCxnSpPr>
        <p:spPr>
          <a:xfrm>
            <a:off x="6488184" y="3366111"/>
            <a:ext cx="3386" cy="480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5765685" y="3856583"/>
            <a:ext cx="1527440" cy="580867"/>
            <a:chOff x="4914153" y="2077704"/>
            <a:chExt cx="1754189" cy="580867"/>
          </a:xfrm>
        </p:grpSpPr>
        <p:sp>
          <p:nvSpPr>
            <p:cNvPr id="60" name="Diamond 59"/>
            <p:cNvSpPr/>
            <p:nvPr/>
          </p:nvSpPr>
          <p:spPr>
            <a:xfrm>
              <a:off x="4914153" y="2077704"/>
              <a:ext cx="1667285" cy="580867"/>
            </a:xfrm>
            <a:prstGeom prst="diamond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307262" y="2121341"/>
              <a:ext cx="1361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smtClean="0">
                  <a:latin typeface="Times" charset="0"/>
                  <a:ea typeface="Times" charset="0"/>
                  <a:cs typeface="Times" charset="0"/>
                </a:rPr>
                <a:t>Function</a:t>
              </a:r>
            </a:p>
            <a:p>
              <a:r>
                <a:rPr lang="en-US" sz="1400" i="1" dirty="0" smtClean="0">
                  <a:latin typeface="Times" charset="0"/>
                  <a:ea typeface="Times" charset="0"/>
                  <a:cs typeface="Times" charset="0"/>
                </a:rPr>
                <a:t>or loop?</a:t>
              </a:r>
              <a:endParaRPr lang="en-US" sz="1600" i="1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cxnSp>
        <p:nvCxnSpPr>
          <p:cNvPr id="62" name="Elbow Connector 61"/>
          <p:cNvCxnSpPr>
            <a:stCxn id="60" idx="1"/>
            <a:endCxn id="25" idx="2"/>
          </p:cNvCxnSpPr>
          <p:nvPr/>
        </p:nvCxnSpPr>
        <p:spPr>
          <a:xfrm rot="10800000">
            <a:off x="5068445" y="2723099"/>
            <a:ext cx="697241" cy="14239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029628" y="3849320"/>
            <a:ext cx="1136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" charset="0"/>
                <a:ea typeface="Times" charset="0"/>
                <a:cs typeface="Times" charset="0"/>
              </a:rPr>
              <a:t>Function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544106" y="4364934"/>
            <a:ext cx="1136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" charset="0"/>
                <a:ea typeface="Times" charset="0"/>
                <a:cs typeface="Times" charset="0"/>
              </a:rPr>
              <a:t>Loop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65" name="Straight Arrow Connector 64"/>
          <p:cNvCxnSpPr>
            <a:stCxn id="60" idx="2"/>
            <a:endCxn id="67" idx="0"/>
          </p:cNvCxnSpPr>
          <p:nvPr/>
        </p:nvCxnSpPr>
        <p:spPr>
          <a:xfrm>
            <a:off x="6491570" y="4437450"/>
            <a:ext cx="2258" cy="245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5580593" y="4631571"/>
            <a:ext cx="1844009" cy="523220"/>
            <a:chOff x="5640182" y="4376753"/>
            <a:chExt cx="1844009" cy="523220"/>
          </a:xfrm>
        </p:grpSpPr>
        <p:sp>
          <p:nvSpPr>
            <p:cNvPr id="67" name="Rectangle 66"/>
            <p:cNvSpPr/>
            <p:nvPr/>
          </p:nvSpPr>
          <p:spPr>
            <a:xfrm>
              <a:off x="5640182" y="4428569"/>
              <a:ext cx="1826469" cy="4570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717225" y="4376753"/>
              <a:ext cx="1766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" charset="0"/>
                  <a:ea typeface="Times" charset="0"/>
                  <a:cs typeface="Times" charset="0"/>
                </a:rPr>
                <a:t>Set LU, LP</a:t>
              </a:r>
            </a:p>
            <a:p>
              <a:r>
                <a:rPr lang="en-US" sz="1400" dirty="0">
                  <a:latin typeface="Times" charset="0"/>
                  <a:ea typeface="Times" charset="0"/>
                  <a:cs typeface="Times" charset="0"/>
                </a:rPr>
                <a:t>Set array </a:t>
              </a:r>
              <a:r>
                <a:rPr lang="en-US" sz="1400" dirty="0" smtClean="0">
                  <a:latin typeface="Times" charset="0"/>
                  <a:ea typeface="Times" charset="0"/>
                  <a:cs typeface="Times" charset="0"/>
                </a:rPr>
                <a:t>partitioning</a:t>
              </a:r>
              <a:endParaRPr lang="en-US" sz="14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6299656" y="6308224"/>
            <a:ext cx="601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end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6509050" y="5957635"/>
            <a:ext cx="3066" cy="321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Diamond 71"/>
          <p:cNvSpPr/>
          <p:nvPr/>
        </p:nvSpPr>
        <p:spPr>
          <a:xfrm>
            <a:off x="5768530" y="5327451"/>
            <a:ext cx="1451769" cy="580867"/>
          </a:xfrm>
          <a:prstGeom prst="diamond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6078177" y="5332834"/>
            <a:ext cx="1185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" charset="0"/>
                <a:ea typeface="Times" charset="0"/>
                <a:cs typeface="Times" charset="0"/>
              </a:rPr>
              <a:t>All cases considered</a:t>
            </a:r>
            <a:endParaRPr lang="en-US" sz="16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224607" y="5342527"/>
            <a:ext cx="621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No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75" name="Elbow Connector 74"/>
          <p:cNvCxnSpPr>
            <a:endCxn id="67" idx="1"/>
          </p:cNvCxnSpPr>
          <p:nvPr/>
        </p:nvCxnSpPr>
        <p:spPr>
          <a:xfrm rot="16200000" flipV="1">
            <a:off x="5332177" y="5160327"/>
            <a:ext cx="705975" cy="209141"/>
          </a:xfrm>
          <a:prstGeom prst="bentConnector4">
            <a:avLst>
              <a:gd name="adj1" fmla="val 26"/>
              <a:gd name="adj2" fmla="val 3138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3407691" y="177303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➊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16513" y="192703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➋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9652358" y="188504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➌</a:t>
            </a:r>
            <a:endParaRPr lang="en-US" sz="2800" dirty="0">
              <a:solidFill>
                <a:schemeClr val="accent4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842097" y="960785"/>
            <a:ext cx="429768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935357" y="4029749"/>
            <a:ext cx="3297841" cy="1539386"/>
          </a:xfrm>
          <a:prstGeom prst="rect">
            <a:avLst/>
          </a:prstGeom>
          <a:noFill/>
          <a:ln w="25400">
            <a:solidFill>
              <a:schemeClr val="accent4"/>
            </a:solidFill>
            <a:prstDash val="sys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66123" y="3664175"/>
            <a:ext cx="2135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</a:rPr>
              <a:t>Array optimization</a:t>
            </a:r>
            <a:endParaRPr 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915534" y="3784707"/>
            <a:ext cx="2986075" cy="2163517"/>
          </a:xfrm>
          <a:prstGeom prst="rect">
            <a:avLst/>
          </a:prstGeom>
          <a:noFill/>
          <a:ln w="25400">
            <a:solidFill>
              <a:schemeClr val="accent4"/>
            </a:solidFill>
            <a:prstDash val="sys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6462740" y="3418375"/>
            <a:ext cx="2882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</a:rPr>
              <a:t>sub-function/loop optimization</a:t>
            </a:r>
            <a:endParaRPr 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7" name="Curved Down Arrow 126"/>
          <p:cNvSpPr/>
          <p:nvPr/>
        </p:nvSpPr>
        <p:spPr>
          <a:xfrm rot="17866737">
            <a:off x="4345079" y="3117306"/>
            <a:ext cx="1173970" cy="522300"/>
          </a:xfrm>
          <a:prstGeom prst="curved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75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25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25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9" grpId="0"/>
      <p:bldP spid="20" grpId="0"/>
      <p:bldP spid="30" grpId="0"/>
      <p:bldP spid="31" grpId="0"/>
      <p:bldP spid="32" grpId="0"/>
      <p:bldP spid="33" grpId="0"/>
      <p:bldP spid="42" grpId="0"/>
      <p:bldP spid="51" grpId="0"/>
      <p:bldP spid="53" grpId="0"/>
      <p:bldP spid="54" grpId="0"/>
      <p:bldP spid="63" grpId="0"/>
      <p:bldP spid="64" grpId="0"/>
      <p:bldP spid="69" grpId="0"/>
      <p:bldP spid="72" grpId="0" animBg="1"/>
      <p:bldP spid="73" grpId="0"/>
      <p:bldP spid="74" grpId="0"/>
      <p:bldP spid="82" grpId="0"/>
      <p:bldP spid="2" grpId="0" animBg="1"/>
      <p:bldP spid="3" grpId="0"/>
      <p:bldP spid="84" grpId="0" animBg="1"/>
      <p:bldP spid="87" grpId="0"/>
      <p:bldP spid="1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72452" y="33373"/>
            <a:ext cx="9844428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Arial" panose="020B0604020202020204" pitchFamily="34" charset="0"/>
              </a:rPr>
              <a:t>Estimation Accuracy</a:t>
            </a:r>
            <a:endParaRPr lang="en-US" sz="40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4056024"/>
              </p:ext>
            </p:extLst>
          </p:nvPr>
        </p:nvGraphicFramePr>
        <p:xfrm>
          <a:off x="635511" y="1489702"/>
          <a:ext cx="4874335" cy="2456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956930"/>
              </p:ext>
            </p:extLst>
          </p:nvPr>
        </p:nvGraphicFramePr>
        <p:xfrm>
          <a:off x="6594923" y="1607111"/>
          <a:ext cx="4108243" cy="18183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0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7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204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Lin_analyzer</a:t>
                      </a:r>
                      <a:r>
                        <a:rPr lang="en-US" sz="12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  <a:latin typeface="+mn-lt"/>
                          <a:ea typeface="Times" charset="0"/>
                          <a:cs typeface="Times" charset="0"/>
                        </a:rPr>
                        <a:t>[1]</a:t>
                      </a:r>
                      <a:r>
                        <a:rPr lang="en-US" sz="1200" b="1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(%)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COMBA(%)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ATAX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2.68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0.71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BICG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1.24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0.33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GEMM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3.25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0.46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GESUMMV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5.15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1.25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MM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2.69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0.83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MVT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2.05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0.48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2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SYR2K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1.32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0.47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2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SYRK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2.78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0.44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229400"/>
              </p:ext>
            </p:extLst>
          </p:nvPr>
        </p:nvGraphicFramePr>
        <p:xfrm>
          <a:off x="635511" y="4433722"/>
          <a:ext cx="3170755" cy="2082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24869"/>
              </p:ext>
            </p:extLst>
          </p:nvPr>
        </p:nvGraphicFramePr>
        <p:xfrm>
          <a:off x="4252986" y="4600474"/>
          <a:ext cx="2493842" cy="15802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6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6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5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COMBA (%)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JPEG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1.54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Seidel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0.91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Rician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1.12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Title 1"/>
          <p:cNvSpPr txBox="1">
            <a:spLocks/>
          </p:cNvSpPr>
          <p:nvPr/>
        </p:nvSpPr>
        <p:spPr>
          <a:xfrm>
            <a:off x="1047160" y="964062"/>
            <a:ext cx="4064101" cy="725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smtClean="0">
                <a:latin typeface="+mn-lt"/>
                <a:cs typeface="Arial" panose="020B0604020202020204" pitchFamily="34" charset="0"/>
              </a:rPr>
              <a:t>Benchmarks from </a:t>
            </a:r>
            <a:r>
              <a:rPr lang="en-US" altLang="zh-CN" sz="2400" dirty="0" err="1" smtClean="0">
                <a:latin typeface="+mn-lt"/>
                <a:cs typeface="Arial" panose="020B0604020202020204" pitchFamily="34" charset="0"/>
              </a:rPr>
              <a:t>Polybench</a:t>
            </a:r>
            <a:endParaRPr lang="en-US" sz="24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006219" y="3906678"/>
            <a:ext cx="3682847" cy="725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latin typeface="+mn-lt"/>
                <a:cs typeface="Arial" panose="020B0604020202020204" pitchFamily="34" charset="0"/>
              </a:rPr>
              <a:t>Three other applications</a:t>
            </a:r>
            <a:endParaRPr lang="en-US" sz="240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994496" y="972508"/>
            <a:ext cx="1033272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05136" y="466787"/>
            <a:ext cx="438926" cy="438926"/>
          </a:xfrm>
          <a:prstGeom prst="ellipse">
            <a:avLst/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85" y="565734"/>
            <a:ext cx="274320" cy="2743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59495" y="3458883"/>
            <a:ext cx="4772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Arial" charset="0"/>
                <a:cs typeface="Arial" charset="0"/>
              </a:rPr>
              <a:t>T</a:t>
            </a:r>
            <a:r>
              <a:rPr lang="en-US" altLang="zh-CN" sz="2400" dirty="0" smtClean="0">
                <a:ea typeface="Arial" charset="0"/>
                <a:cs typeface="Arial" charset="0"/>
              </a:rPr>
              <a:t>he </a:t>
            </a:r>
            <a:r>
              <a:rPr lang="en-US" altLang="zh-CN" sz="2400" dirty="0">
                <a:ea typeface="Arial" charset="0"/>
                <a:cs typeface="Arial" charset="0"/>
              </a:rPr>
              <a:t>estimation </a:t>
            </a: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error </a:t>
            </a:r>
            <a:r>
              <a:rPr lang="en-US" altLang="zh-CN" sz="2400" dirty="0" smtClean="0">
                <a:ea typeface="Arial" charset="0"/>
                <a:cs typeface="Arial" charset="0"/>
              </a:rPr>
              <a:t>is</a:t>
            </a: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 reduced!</a:t>
            </a:r>
            <a:r>
              <a:rPr lang="en-US" altLang="zh-CN" sz="2400" dirty="0" smtClean="0">
                <a:ea typeface="Arial" charset="0"/>
                <a:cs typeface="Arial" charset="0"/>
              </a:rPr>
              <a:t> 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7040753" y="4970093"/>
            <a:ext cx="42566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2400" dirty="0" smtClean="0">
                <a:ea typeface="Arial" charset="0"/>
                <a:cs typeface="Arial" charset="0"/>
              </a:rPr>
              <a:t>COMBA also </a:t>
            </a: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works</a:t>
            </a:r>
            <a:r>
              <a:rPr lang="en-US" altLang="zh-CN" sz="2400" dirty="0" smtClean="0"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ea typeface="Arial" charset="0"/>
                <a:cs typeface="Arial" charset="0"/>
              </a:rPr>
              <a:t>for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more complicated </a:t>
            </a:r>
            <a:r>
              <a:rPr lang="en-US" altLang="zh-CN" sz="2400" dirty="0">
                <a:ea typeface="Arial" charset="0"/>
                <a:cs typeface="Arial" charset="0"/>
              </a:rPr>
              <a:t>applications!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23128" y="-24174"/>
            <a:ext cx="2936629" cy="6949440"/>
            <a:chOff x="-442363" y="-24174"/>
            <a:chExt cx="2936629" cy="6949440"/>
          </a:xfrm>
        </p:grpSpPr>
        <p:grpSp>
          <p:nvGrpSpPr>
            <p:cNvPr id="17" name="Group 16"/>
            <p:cNvGrpSpPr/>
            <p:nvPr/>
          </p:nvGrpSpPr>
          <p:grpSpPr>
            <a:xfrm>
              <a:off x="-442363" y="-24174"/>
              <a:ext cx="2936629" cy="6949440"/>
              <a:chOff x="-442363" y="-24174"/>
              <a:chExt cx="2936629" cy="694944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-442363" y="-24174"/>
                <a:ext cx="2936629" cy="6949440"/>
                <a:chOff x="-343215" y="-33032"/>
                <a:chExt cx="2936629" cy="6949440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-343215" y="-33032"/>
                  <a:ext cx="2936629" cy="694944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76200" algn="l" rotWithShape="0">
                    <a:schemeClr val="accent5">
                      <a:lumMod val="60000"/>
                      <a:lumOff val="40000"/>
                      <a:alpha val="4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45800" y="1161649"/>
                  <a:ext cx="2392331" cy="19543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b="1" dirty="0" smtClean="0">
                      <a:solidFill>
                        <a:schemeClr val="bg2">
                          <a:lumMod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Framework</a:t>
                  </a:r>
                </a:p>
                <a:p>
                  <a:pPr marL="914400" lvl="1" indent="-457200">
                    <a:lnSpc>
                      <a:spcPct val="150000"/>
                    </a:lnSpc>
                    <a:buFont typeface="+mj-lt"/>
                    <a:buAutoNum type="arabicPeriod"/>
                  </a:pPr>
                  <a:r>
                    <a:rPr lang="en-US" altLang="zh-CN" b="1" dirty="0">
                      <a:solidFill>
                        <a:schemeClr val="bg2">
                          <a:lumMod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RDC</a:t>
                  </a:r>
                </a:p>
                <a:p>
                  <a:pPr marL="914400" lvl="1" indent="-457200">
                    <a:lnSpc>
                      <a:spcPct val="150000"/>
                    </a:lnSpc>
                    <a:buFont typeface="+mj-lt"/>
                    <a:buAutoNum type="arabicPeriod"/>
                  </a:pPr>
                  <a:r>
                    <a:rPr lang="en-US" altLang="zh-CN" b="1" dirty="0">
                      <a:solidFill>
                        <a:schemeClr val="bg2">
                          <a:lumMod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Models</a:t>
                  </a:r>
                </a:p>
                <a:p>
                  <a:pPr marL="914400" lvl="1" indent="-457200">
                    <a:lnSpc>
                      <a:spcPct val="150000"/>
                    </a:lnSpc>
                    <a:buFont typeface="+mj-lt"/>
                    <a:buAutoNum type="arabicPeriod"/>
                  </a:pPr>
                  <a:r>
                    <a:rPr lang="en-US" altLang="zh-CN" b="1" dirty="0">
                      <a:solidFill>
                        <a:schemeClr val="bg2">
                          <a:lumMod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MGDSE</a:t>
                  </a:r>
                  <a:endParaRPr lang="en-US" altLang="zh-CN" sz="4800" b="1" dirty="0">
                    <a:solidFill>
                      <a:schemeClr val="bg2">
                        <a:lumMod val="50000"/>
                      </a:schemeClr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  <a:p>
                  <a:endParaRPr lang="en-US" sz="1200" b="1" dirty="0">
                    <a:solidFill>
                      <a:schemeClr val="bg2">
                        <a:lumMod val="50000"/>
                      </a:schemeClr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cxnSp>
            <p:nvCxnSpPr>
              <p:cNvPr id="20" name="Straight Arrow Connector 19"/>
              <p:cNvCxnSpPr/>
              <p:nvPr/>
            </p:nvCxnSpPr>
            <p:spPr>
              <a:xfrm>
                <a:off x="1046708" y="3100608"/>
                <a:ext cx="0" cy="822960"/>
              </a:xfrm>
              <a:prstGeom prst="straightConnector1">
                <a:avLst/>
              </a:prstGeom>
              <a:ln w="19050">
                <a:gradFill>
                  <a:gsLst>
                    <a:gs pos="8000">
                      <a:schemeClr val="bg2">
                        <a:lumMod val="75000"/>
                      </a:schemeClr>
                    </a:gs>
                    <a:gs pos="37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tx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dash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99254" y="4101381"/>
              <a:ext cx="19448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 smtClean="0">
                  <a:latin typeface="Arial" charset="0"/>
                  <a:ea typeface="Arial" charset="0"/>
                  <a:cs typeface="Arial" charset="0"/>
                </a:rPr>
                <a:t>Results</a:t>
              </a:r>
              <a:endParaRPr lang="en-US" sz="1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4" name="文本框 24">
            <a:extLst>
              <a:ext uri="{FF2B5EF4-FFF2-40B4-BE49-F238E27FC236}">
                <a16:creationId xmlns:a16="http://schemas.microsoft.com/office/drawing/2014/main" id="{45A198BE-442C-4099-A5F4-E14203704D9D}"/>
              </a:ext>
            </a:extLst>
          </p:cNvPr>
          <p:cNvSpPr txBox="1"/>
          <p:nvPr/>
        </p:nvSpPr>
        <p:spPr>
          <a:xfrm>
            <a:off x="3156148" y="6577607"/>
            <a:ext cx="64134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[</a:t>
            </a: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1]Lin-analyzer.: a high-level performance analysis tool for </a:t>
            </a:r>
            <a:r>
              <a:rPr lang="en-US" sz="1050" dirty="0" err="1" smtClean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fpga</a:t>
            </a: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-based accelerators.  DAC Conference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. </a:t>
            </a: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2016.</a:t>
            </a:r>
            <a:endParaRPr lang="en-US" sz="1050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43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P spid="26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37283" y="21650"/>
            <a:ext cx="9844428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Arial" panose="020B0604020202020204" pitchFamily="34" charset="0"/>
              </a:rPr>
              <a:t>DSE Results: Comparison</a:t>
            </a:r>
            <a:endParaRPr lang="en-US" sz="40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360087"/>
              </p:ext>
            </p:extLst>
          </p:nvPr>
        </p:nvGraphicFramePr>
        <p:xfrm>
          <a:off x="1008478" y="1426727"/>
          <a:ext cx="10067029" cy="3972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8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81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81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81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81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381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7202">
                <a:tc rowSpan="2"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algn="ctr"/>
                      <a:r>
                        <a:rPr lang="en-US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Benchmark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Design Space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Performance</a:t>
                      </a:r>
                      <a:r>
                        <a:rPr lang="en-US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Speed-up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MGDSE Time (s)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20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Lin-analyzer</a:t>
                      </a:r>
                      <a:r>
                        <a:rPr lang="en-US" sz="1400" b="0" u="none" strike="noStrike" dirty="0" smtClean="0">
                          <a:effectLst/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[1]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COMBA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Lin-analyzer</a:t>
                      </a:r>
                      <a:r>
                        <a:rPr lang="en-US" sz="1400" b="0" u="none" strike="noStrike" dirty="0" smtClean="0">
                          <a:effectLst/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[1]</a:t>
                      </a:r>
                      <a:endParaRPr lang="en-US" sz="1600" b="0" dirty="0" smtClean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COMBA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Lin-analyzer</a:t>
                      </a:r>
                      <a:r>
                        <a:rPr lang="en-US" sz="1400" b="0" u="none" strike="noStrike" dirty="0" smtClean="0">
                          <a:effectLst/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[1]</a:t>
                      </a:r>
                      <a:endParaRPr lang="en-US" sz="1600" b="0" dirty="0" smtClean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COMBA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ATAX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85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1.31 ×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10</a:t>
                      </a:r>
                      <a:r>
                        <a:rPr lang="en-US" sz="1800" kern="1200" baseline="300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8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8.35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125.45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8.85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41.01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BICG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95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5.76 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×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10</a:t>
                      </a:r>
                      <a:r>
                        <a:rPr lang="en-US" sz="1800" kern="1200" baseline="300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8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15.88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201.38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22.60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89.20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GEMM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85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1.05 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×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10</a:t>
                      </a:r>
                      <a:r>
                        <a:rPr lang="en-US" sz="1800" kern="1200" baseline="300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10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8.15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261.63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185.37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65.83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GESUMMV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85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8.39 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×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10</a:t>
                      </a:r>
                      <a:r>
                        <a:rPr lang="en-US" sz="1800" kern="1200" baseline="300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8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15.42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83.88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12.05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77.40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MM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85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6.34 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×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10</a:t>
                      </a:r>
                      <a:r>
                        <a:rPr lang="en-US" sz="1800" kern="1200" baseline="300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13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15.22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277.03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161.37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292.15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MVT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95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1.05 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×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10</a:t>
                      </a:r>
                      <a:r>
                        <a:rPr lang="en-US" sz="1800" kern="1200" baseline="300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10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15.30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189.18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14.88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57.72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SYR2K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85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1.05 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×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10</a:t>
                      </a:r>
                      <a:r>
                        <a:rPr lang="en-US" sz="1800" kern="1200" baseline="300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10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7.27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123.96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250.01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223.00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SYRK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85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1.64 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×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10</a:t>
                      </a:r>
                      <a:r>
                        <a:rPr lang="en-US" sz="1800" kern="1200" baseline="300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8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8.12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462.65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168.78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86.34</a:t>
                      </a:r>
                      <a:endParaRPr lang="en-US" b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31262" y="5563788"/>
            <a:ext cx="270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931"/>
              </a:buClr>
              <a:buSzTx/>
              <a:tabLst/>
              <a:defRPr/>
            </a:pP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Larger</a:t>
            </a:r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ea typeface="Arial" charset="0"/>
                <a:cs typeface="Arial" charset="0"/>
              </a:rPr>
              <a:t>design space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29184" y="5563773"/>
            <a:ext cx="236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931"/>
              </a:buClr>
              <a:buSzTx/>
              <a:tabLst/>
              <a:defRPr/>
            </a:pP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Better</a:t>
            </a:r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ea typeface="Arial" charset="0"/>
                <a:cs typeface="Arial" charset="0"/>
              </a:rPr>
              <a:t>speed-up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27500" y="5576812"/>
            <a:ext cx="2956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931"/>
              </a:buClr>
              <a:buSzTx/>
              <a:tabLst/>
              <a:defRPr/>
            </a:pP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Efficient</a:t>
            </a:r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ea typeface="Arial" charset="0"/>
                <a:cs typeface="Arial" charset="0"/>
              </a:rPr>
              <a:t>design space exploration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94496" y="972508"/>
            <a:ext cx="1033272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05136" y="455064"/>
            <a:ext cx="438926" cy="438926"/>
          </a:xfrm>
          <a:prstGeom prst="ellipse">
            <a:avLst/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0" y="551884"/>
            <a:ext cx="274320" cy="2743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96278" y="2232336"/>
            <a:ext cx="1417320" cy="3177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76379" y="2221061"/>
            <a:ext cx="1417320" cy="3154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286594"/>
              </p:ext>
            </p:extLst>
          </p:nvPr>
        </p:nvGraphicFramePr>
        <p:xfrm>
          <a:off x="6761439" y="2218735"/>
          <a:ext cx="1438147" cy="3177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8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20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125.45</a:t>
                      </a:r>
                      <a:endParaRPr lang="en-US" b="1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201.38</a:t>
                      </a:r>
                      <a:endParaRPr lang="en-US" b="1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261.63</a:t>
                      </a:r>
                      <a:endParaRPr lang="en-US" b="1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83.88</a:t>
                      </a:r>
                      <a:endParaRPr lang="en-US" b="1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277.03</a:t>
                      </a:r>
                      <a:endParaRPr lang="en-US" b="1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189.18</a:t>
                      </a:r>
                      <a:endParaRPr lang="en-US" b="1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123.96</a:t>
                      </a:r>
                      <a:endParaRPr lang="en-US" b="1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462.65</a:t>
                      </a:r>
                      <a:endParaRPr lang="en-US" b="1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9645498" y="2250442"/>
            <a:ext cx="1417320" cy="310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924579"/>
              </p:ext>
            </p:extLst>
          </p:nvPr>
        </p:nvGraphicFramePr>
        <p:xfrm>
          <a:off x="9630026" y="2218458"/>
          <a:ext cx="1438147" cy="3177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8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20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41.01</a:t>
                      </a:r>
                      <a:endParaRPr lang="en-US" b="1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89.20</a:t>
                      </a:r>
                      <a:endParaRPr lang="en-US" b="1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65.83</a:t>
                      </a:r>
                      <a:endParaRPr lang="en-US" b="1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77.40</a:t>
                      </a:r>
                      <a:endParaRPr lang="en-US" b="1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292.15</a:t>
                      </a:r>
                      <a:endParaRPr lang="en-US" b="1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57.72</a:t>
                      </a:r>
                      <a:endParaRPr lang="en-US" b="1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223.00</a:t>
                      </a:r>
                      <a:endParaRPr lang="en-US" b="1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86.34</a:t>
                      </a:r>
                      <a:endParaRPr lang="en-US" b="1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8212388" y="3028703"/>
            <a:ext cx="2852928" cy="386861"/>
          </a:xfrm>
          <a:prstGeom prst="rect">
            <a:avLst/>
          </a:prstGeom>
          <a:solidFill>
            <a:schemeClr val="accent4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221824" y="4996121"/>
            <a:ext cx="2835273" cy="386861"/>
          </a:xfrm>
          <a:prstGeom prst="rect">
            <a:avLst/>
          </a:prstGeom>
          <a:solidFill>
            <a:schemeClr val="accent4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217681" y="4612831"/>
            <a:ext cx="2835273" cy="386861"/>
          </a:xfrm>
          <a:prstGeom prst="rect">
            <a:avLst/>
          </a:prstGeom>
          <a:solidFill>
            <a:schemeClr val="accent4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410595"/>
              </p:ext>
            </p:extLst>
          </p:nvPr>
        </p:nvGraphicFramePr>
        <p:xfrm>
          <a:off x="3881347" y="2221570"/>
          <a:ext cx="1438147" cy="3177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8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2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1.31 × 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10</a:t>
                      </a:r>
                      <a:r>
                        <a:rPr lang="en-US" sz="1800" b="1" kern="1200" baseline="300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8</a:t>
                      </a:r>
                      <a:endParaRPr lang="en-US" sz="1800" b="1" kern="1200" dirty="0" smtClea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5.76 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× 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10</a:t>
                      </a:r>
                      <a:r>
                        <a:rPr lang="en-US" sz="1800" b="1" kern="1200" baseline="300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8</a:t>
                      </a:r>
                      <a:endParaRPr lang="en-US" sz="1800" b="1" kern="1200" dirty="0" smtClea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1.05 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× 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10</a:t>
                      </a:r>
                      <a:r>
                        <a:rPr lang="en-US" sz="1800" b="1" kern="1200" baseline="300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10</a:t>
                      </a:r>
                      <a:endParaRPr lang="en-US" sz="1800" b="1" kern="1200" dirty="0" smtClea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8.39 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× 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10</a:t>
                      </a:r>
                      <a:r>
                        <a:rPr lang="en-US" sz="1800" b="1" kern="1200" baseline="300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8</a:t>
                      </a:r>
                      <a:endParaRPr lang="en-US" sz="1800" b="1" kern="1200" dirty="0" smtClea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6.34 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× 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10</a:t>
                      </a:r>
                      <a:r>
                        <a:rPr lang="en-US" sz="1800" b="1" kern="1200" baseline="300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13</a:t>
                      </a:r>
                      <a:endParaRPr lang="en-US" sz="1800" b="1" kern="1200" dirty="0" smtClea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1.05 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× 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10</a:t>
                      </a:r>
                      <a:r>
                        <a:rPr lang="en-US" sz="1800" b="1" kern="1200" baseline="300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10</a:t>
                      </a:r>
                      <a:endParaRPr lang="en-US" sz="1800" b="1" kern="1200" dirty="0" smtClea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1.05 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× 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10</a:t>
                      </a:r>
                      <a:r>
                        <a:rPr lang="en-US" sz="1800" b="1" kern="1200" baseline="300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10</a:t>
                      </a:r>
                      <a:endParaRPr lang="en-US" sz="1800" b="1" kern="1200" dirty="0" smtClea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20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1.64 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Times" charset="0"/>
                          <a:cs typeface="Times" panose="02020603050405020304" pitchFamily="18" charset="0"/>
                        </a:rPr>
                        <a:t>× 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10</a:t>
                      </a:r>
                      <a:r>
                        <a:rPr lang="en-US" sz="1800" b="1" kern="1200" baseline="30000" dirty="0" smtClean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8</a:t>
                      </a:r>
                      <a:endParaRPr lang="en-US" b="1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Times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" name="文本框 24">
            <a:extLst>
              <a:ext uri="{FF2B5EF4-FFF2-40B4-BE49-F238E27FC236}">
                <a16:creationId xmlns:a16="http://schemas.microsoft.com/office/drawing/2014/main" id="{45A198BE-442C-4099-A5F4-E14203704D9D}"/>
              </a:ext>
            </a:extLst>
          </p:cNvPr>
          <p:cNvSpPr txBox="1"/>
          <p:nvPr/>
        </p:nvSpPr>
        <p:spPr>
          <a:xfrm>
            <a:off x="3165270" y="6562617"/>
            <a:ext cx="63303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[</a:t>
            </a: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1]Lin-analyzer.: a high-level performance analysis tool for </a:t>
            </a:r>
            <a:r>
              <a:rPr lang="en-US" sz="1050" dirty="0" err="1" smtClean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fpga</a:t>
            </a: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-based accelerators.  DAC Conference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. </a:t>
            </a: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2016.</a:t>
            </a:r>
            <a:endParaRPr lang="en-US" sz="1050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66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2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71050" y="26262"/>
            <a:ext cx="9844428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Arial" panose="020B0604020202020204" pitchFamily="34" charset="0"/>
              </a:rPr>
              <a:t>DSE Results: Optimizations of </a:t>
            </a:r>
            <a:r>
              <a:rPr lang="en-US" sz="4000" dirty="0" err="1" smtClean="0">
                <a:cs typeface="Arial" panose="020B0604020202020204" pitchFamily="34" charset="0"/>
              </a:rPr>
              <a:t>Polybench</a:t>
            </a:r>
            <a:r>
              <a:rPr lang="en-US" sz="4000" dirty="0" smtClean="0">
                <a:cs typeface="Arial" panose="020B0604020202020204" pitchFamily="34" charset="0"/>
              </a:rPr>
              <a:t> </a:t>
            </a:r>
            <a:endParaRPr lang="en-US" sz="40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23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7" y="1711569"/>
            <a:ext cx="11734801" cy="355209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94496" y="972508"/>
            <a:ext cx="1033272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05136" y="455064"/>
            <a:ext cx="438926" cy="438926"/>
          </a:xfrm>
          <a:prstGeom prst="ellipse">
            <a:avLst/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0" y="551884"/>
            <a:ext cx="274320" cy="2743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41019" y="5511033"/>
            <a:ext cx="9431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931"/>
              </a:buClr>
              <a:buSzTx/>
              <a:tabLst/>
              <a:defRPr/>
            </a:pPr>
            <a:r>
              <a:rPr lang="en-US" altLang="zh-CN" sz="2400" dirty="0" smtClean="0">
                <a:ea typeface="Arial" charset="0"/>
                <a:cs typeface="Arial" charset="0"/>
              </a:rPr>
              <a:t>For different code structures,  </a:t>
            </a: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the </a:t>
            </a:r>
            <a:r>
              <a:rPr lang="en-US" altLang="zh-CN" sz="2400" b="1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optimization schemes </a:t>
            </a:r>
            <a:r>
              <a:rPr lang="en-US" altLang="zh-CN" sz="2400" smtClean="0">
                <a:ea typeface="Arial" charset="0"/>
                <a:cs typeface="Arial" charset="0"/>
              </a:rPr>
              <a:t>are </a:t>
            </a:r>
            <a:r>
              <a:rPr lang="en-US" altLang="zh-CN" sz="2400" dirty="0" smtClean="0">
                <a:ea typeface="Arial" charset="0"/>
                <a:cs typeface="Arial" charset="0"/>
              </a:rPr>
              <a:t>different!</a:t>
            </a:r>
          </a:p>
        </p:txBody>
      </p:sp>
    </p:spTree>
    <p:extLst>
      <p:ext uri="{BB962C8B-B14F-4D97-AF65-F5344CB8AC3E}">
        <p14:creationId xmlns:p14="http://schemas.microsoft.com/office/powerpoint/2010/main" val="77220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84175" y="21650"/>
            <a:ext cx="9844428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Arial" panose="020B0604020202020204" pitchFamily="34" charset="0"/>
              </a:rPr>
              <a:t>Case Study: JPEG</a:t>
            </a:r>
            <a:endParaRPr lang="en-US" sz="40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83" y="2920760"/>
            <a:ext cx="6577847" cy="33567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27142" y="2939279"/>
            <a:ext cx="429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931"/>
              </a:buClr>
              <a:buSzTx/>
              <a:tabLst/>
              <a:defRPr/>
            </a:pPr>
            <a:endParaRPr lang="en-US" altLang="zh-CN" sz="2400" dirty="0"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931"/>
              </a:buClr>
              <a:buSzTx/>
              <a:tabLst/>
              <a:defRPr/>
            </a:pPr>
            <a:r>
              <a:rPr lang="en-US" altLang="zh-CN" sz="2400" dirty="0" smtClean="0">
                <a:ea typeface="Arial" charset="0"/>
                <a:cs typeface="Arial" charset="0"/>
              </a:rPr>
              <a:t>The optimal configuration found by COMBA: </a:t>
            </a:r>
            <a:r>
              <a:rPr lang="zh-CN" altLang="en-US" sz="2400" dirty="0" smtClean="0">
                <a:ea typeface="Arial" charset="0"/>
                <a:cs typeface="Arial" charset="0"/>
              </a:rPr>
              <a:t>“</a:t>
            </a:r>
            <a:r>
              <a:rPr lang="en-US" altLang="zh-CN" sz="2400" b="1" i="1" dirty="0" err="1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FP_AllPartition</a:t>
            </a:r>
            <a:r>
              <a:rPr lang="zh-CN" altLang="en-US" sz="2400" dirty="0" smtClean="0">
                <a:ea typeface="Arial" charset="0"/>
                <a:cs typeface="Arial" charset="0"/>
              </a:rPr>
              <a:t>”</a:t>
            </a:r>
            <a:r>
              <a:rPr lang="en-US" altLang="zh-CN" sz="2400" dirty="0" smtClean="0">
                <a:ea typeface="Arial" charset="0"/>
                <a:cs typeface="Arial" charset="0"/>
              </a:rPr>
              <a:t>,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931"/>
              </a:buClr>
              <a:buSzTx/>
              <a:tabLst/>
              <a:defRPr/>
            </a:pPr>
            <a:r>
              <a:rPr lang="en-US" altLang="zh-CN" sz="2400" dirty="0" smtClean="0">
                <a:ea typeface="Arial" charset="0"/>
                <a:cs typeface="Arial" charset="0"/>
              </a:rPr>
              <a:t>which is to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B931"/>
              </a:buClr>
              <a:buSzTx/>
              <a:buFont typeface="Wingdings" charset="2"/>
              <a:buChar char="§"/>
              <a:tabLst/>
              <a:defRPr/>
            </a:pP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pipeline</a:t>
            </a:r>
            <a:r>
              <a:rPr lang="en-US" altLang="zh-CN" sz="2400" dirty="0" smtClean="0">
                <a:ea typeface="Arial" charset="0"/>
                <a:cs typeface="Arial" charset="0"/>
              </a:rPr>
              <a:t> the top-function, </a:t>
            </a:r>
          </a:p>
          <a:p>
            <a:pPr marL="342900" marR="0" lvl="0" indent="-342900" defTabSz="91440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FFB931"/>
              </a:buClr>
              <a:buSzTx/>
              <a:buFont typeface="Wingdings" charset="2"/>
              <a:buChar char="§"/>
              <a:tabLst/>
              <a:defRPr/>
            </a:pP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partition</a:t>
            </a:r>
            <a:r>
              <a:rPr lang="en-US" altLang="zh-CN" sz="2400" dirty="0" smtClean="0">
                <a:ea typeface="Arial" charset="0"/>
                <a:cs typeface="Arial" charset="0"/>
              </a:rPr>
              <a:t> the three arrays </a:t>
            </a: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completely</a:t>
            </a:r>
            <a:r>
              <a:rPr lang="en-US" altLang="zh-CN" sz="2400" dirty="0" smtClean="0">
                <a:ea typeface="Arial" charset="0"/>
                <a:cs typeface="Arial" charset="0"/>
              </a:rPr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06" y="1364349"/>
            <a:ext cx="5704963" cy="11817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9971609">
            <a:off x="3405964" y="5755892"/>
            <a:ext cx="1270861" cy="2520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994496" y="972508"/>
            <a:ext cx="1033272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05136" y="455064"/>
            <a:ext cx="438926" cy="438926"/>
          </a:xfrm>
          <a:prstGeom prst="ellipse">
            <a:avLst/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5" y="490233"/>
            <a:ext cx="365760" cy="3657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48358" y="1308732"/>
            <a:ext cx="3839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a typeface="Arial" charset="0"/>
                <a:cs typeface="Arial" charset="0"/>
              </a:rPr>
              <a:t>Design space: </a:t>
            </a:r>
            <a:r>
              <a:rPr lang="en-US" sz="2400" dirty="0" smtClean="0">
                <a:ea typeface="Times" charset="0"/>
                <a:cs typeface="Times" panose="02020603050405020304" pitchFamily="18" charset="0"/>
              </a:rPr>
              <a:t>7.61 × </a:t>
            </a:r>
            <a:r>
              <a:rPr lang="en-US" sz="2400" dirty="0"/>
              <a:t>10</a:t>
            </a:r>
            <a:r>
              <a:rPr lang="en-US" sz="2400" baseline="30000" dirty="0"/>
              <a:t>12</a:t>
            </a:r>
            <a:endParaRPr lang="en-US" sz="2400" dirty="0"/>
          </a:p>
          <a:p>
            <a:pPr>
              <a:lnSpc>
                <a:spcPct val="150000"/>
              </a:lnSpc>
              <a:buClr>
                <a:srgbClr val="FFB931"/>
              </a:buClr>
              <a:defRPr/>
            </a:pPr>
            <a:r>
              <a:rPr lang="en-US" altLang="zh-CN" sz="2400" dirty="0" smtClean="0">
                <a:ea typeface="Arial" charset="0"/>
                <a:cs typeface="Arial" charset="0"/>
              </a:rPr>
              <a:t>MGDSE </a:t>
            </a:r>
            <a:r>
              <a:rPr lang="en-US" altLang="zh-CN" sz="2400" dirty="0">
                <a:ea typeface="Arial" charset="0"/>
                <a:cs typeface="Arial" charset="0"/>
              </a:rPr>
              <a:t>time: 613s</a:t>
            </a:r>
          </a:p>
          <a:p>
            <a:pPr lvl="0">
              <a:lnSpc>
                <a:spcPct val="150000"/>
              </a:lnSpc>
              <a:buClr>
                <a:srgbClr val="FFB931"/>
              </a:buClr>
              <a:defRPr/>
            </a:pPr>
            <a:r>
              <a:rPr lang="en-US" altLang="zh-CN" sz="2400" dirty="0" smtClean="0">
                <a:ea typeface="Arial" charset="0"/>
                <a:cs typeface="Arial" charset="0"/>
              </a:rPr>
              <a:t>Speed-up: 28.8x</a:t>
            </a:r>
          </a:p>
        </p:txBody>
      </p:sp>
    </p:spTree>
    <p:extLst>
      <p:ext uri="{BB962C8B-B14F-4D97-AF65-F5344CB8AC3E}">
        <p14:creationId xmlns:p14="http://schemas.microsoft.com/office/powerpoint/2010/main" val="71743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94496" y="21650"/>
            <a:ext cx="9844428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Arial" panose="020B0604020202020204" pitchFamily="34" charset="0"/>
              </a:rPr>
              <a:t>Conclusion</a:t>
            </a:r>
            <a:endParaRPr lang="en-US" sz="40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72267" y="1768177"/>
            <a:ext cx="9696492" cy="3066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FFB931"/>
              </a:buClr>
            </a:pP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" charset="0"/>
                <a:cs typeface="Arial" charset="0"/>
              </a:rPr>
              <a:t>The proposed model-based framework, COMBA:</a:t>
            </a:r>
          </a:p>
          <a:p>
            <a:pPr marL="914400" lvl="1" indent="-457200">
              <a:lnSpc>
                <a:spcPct val="200000"/>
              </a:lnSpc>
              <a:buClr>
                <a:srgbClr val="FFB931"/>
              </a:buClr>
              <a:buFont typeface="Wingdings" charset="2"/>
              <a:buChar char="§"/>
            </a:pP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Optimizes</a:t>
            </a:r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ea typeface="Arial" charset="0"/>
                <a:cs typeface="Arial" charset="0"/>
              </a:rPr>
              <a:t>different applications with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various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ea typeface="Arial" charset="0"/>
                <a:cs typeface="Arial" charset="0"/>
              </a:rPr>
              <a:t>code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ea typeface="Arial" charset="0"/>
                <a:cs typeface="Arial" charset="0"/>
              </a:rPr>
              <a:t>structures.</a:t>
            </a:r>
          </a:p>
          <a:p>
            <a:pPr marL="914400" lvl="1" indent="-457200">
              <a:lnSpc>
                <a:spcPct val="200000"/>
              </a:lnSpc>
              <a:buClr>
                <a:srgbClr val="FFB931"/>
              </a:buClr>
              <a:buFont typeface="Wingdings" charset="2"/>
              <a:buChar char="§"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ea typeface="Arial" charset="0"/>
                <a:cs typeface="Arial" charset="0"/>
              </a:rPr>
              <a:t>P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ea typeface="Arial" charset="0"/>
                <a:cs typeface="Arial" charset="0"/>
              </a:rPr>
              <a:t>erforms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better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ea typeface="Arial" charset="0"/>
                <a:cs typeface="Arial" charset="0"/>
              </a:rPr>
              <a:t>than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ea typeface="Arial" charset="0"/>
                <a:cs typeface="Arial" charset="0"/>
              </a:rPr>
              <a:t>the state-of-the-art on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ea typeface="Arial" charset="0"/>
                <a:cs typeface="Arial" charset="0"/>
              </a:rPr>
              <a:t>simple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ea typeface="Arial" charset="0"/>
                <a:cs typeface="Arial" charset="0"/>
              </a:rPr>
              <a:t>benchmarks.</a:t>
            </a:r>
          </a:p>
          <a:p>
            <a:pPr marL="914400" lvl="1" indent="-457200">
              <a:lnSpc>
                <a:spcPct val="200000"/>
              </a:lnSpc>
              <a:buClr>
                <a:srgbClr val="FFB931"/>
              </a:buClr>
              <a:buFont typeface="Wingdings" charset="2"/>
              <a:buChar char="§"/>
            </a:pP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ea typeface="Arial" charset="0"/>
                <a:cs typeface="Arial" charset="0"/>
              </a:rPr>
              <a:t>Optimizes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more complicated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ea typeface="Arial" charset="0"/>
                <a:cs typeface="Arial" charset="0"/>
              </a:rPr>
              <a:t>applications efficiently,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ea typeface="Arial" charset="0"/>
                <a:cs typeface="Arial" charset="0"/>
              </a:rPr>
              <a:t>within minutes</a:t>
            </a:r>
            <a:r>
              <a:rPr lang="en-US" altLang="zh-CN" sz="2400" b="1" dirty="0" smtClean="0">
                <a:solidFill>
                  <a:schemeClr val="bg2">
                    <a:lumMod val="25000"/>
                  </a:schemeClr>
                </a:solidFill>
                <a:ea typeface="Arial" charset="0"/>
                <a:cs typeface="Arial" charset="0"/>
              </a:rPr>
              <a:t>.</a:t>
            </a:r>
            <a:endParaRPr lang="en-US" altLang="zh-CN" sz="2400" dirty="0">
              <a:ea typeface="Arial" charset="0"/>
              <a:cs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94496" y="972508"/>
            <a:ext cx="1033272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05136" y="455064"/>
            <a:ext cx="438926" cy="438926"/>
          </a:xfrm>
          <a:prstGeom prst="ellipse">
            <a:avLst/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71" y="503076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1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1758" y="2203018"/>
            <a:ext cx="75165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i="1" dirty="0" smtClean="0">
                <a:latin typeface="Times" charset="0"/>
                <a:ea typeface="Times" charset="0"/>
                <a:cs typeface="Times" charset="0"/>
              </a:rPr>
              <a:t>Thank you for listening!</a:t>
            </a:r>
          </a:p>
          <a:p>
            <a:endParaRPr lang="en-US" sz="4000" b="1" i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sz="4000" i="1" dirty="0" smtClean="0">
                <a:latin typeface="Times" charset="0"/>
                <a:ea typeface="Times" charset="0"/>
                <a:cs typeface="Times" charset="0"/>
              </a:rPr>
              <a:t>Q &amp; A</a:t>
            </a:r>
            <a:endParaRPr lang="en-US" sz="4000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8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3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66691" y="982858"/>
            <a:ext cx="622800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1426911" y="-64472"/>
            <a:ext cx="5582591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FPGA Applications</a:t>
            </a:r>
            <a:endParaRPr lang="en-US" sz="5400" dirty="0"/>
          </a:p>
        </p:txBody>
      </p:sp>
      <p:grpSp>
        <p:nvGrpSpPr>
          <p:cNvPr id="5" name="Group 4"/>
          <p:cNvGrpSpPr/>
          <p:nvPr/>
        </p:nvGrpSpPr>
        <p:grpSpPr>
          <a:xfrm>
            <a:off x="698210" y="314387"/>
            <a:ext cx="537205" cy="537205"/>
            <a:chOff x="698210" y="496126"/>
            <a:chExt cx="537205" cy="537205"/>
          </a:xfrm>
        </p:grpSpPr>
        <p:sp>
          <p:nvSpPr>
            <p:cNvPr id="11" name="Oval 10"/>
            <p:cNvSpPr/>
            <p:nvPr/>
          </p:nvSpPr>
          <p:spPr>
            <a:xfrm>
              <a:off x="698210" y="496126"/>
              <a:ext cx="537205" cy="537205"/>
            </a:xfrm>
            <a:prstGeom prst="ellipse">
              <a:avLst/>
            </a:prstGeom>
            <a:noFill/>
            <a:ln w="539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799" y="518529"/>
              <a:ext cx="504888" cy="504888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56" y="3033724"/>
            <a:ext cx="3188576" cy="1793574"/>
          </a:xfrm>
          <a:prstGeom prst="rect">
            <a:avLst/>
          </a:prstGeom>
        </p:spPr>
      </p:pic>
      <p:pic>
        <p:nvPicPr>
          <p:cNvPr id="16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419" y="5098877"/>
            <a:ext cx="2209920" cy="132419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0" r="11724"/>
          <a:stretch/>
        </p:blipFill>
        <p:spPr>
          <a:xfrm>
            <a:off x="8754701" y="3300942"/>
            <a:ext cx="2723625" cy="13805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3"/>
          <a:stretch/>
        </p:blipFill>
        <p:spPr>
          <a:xfrm>
            <a:off x="3545376" y="5112989"/>
            <a:ext cx="2267941" cy="131008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" b="5187"/>
          <a:stretch/>
        </p:blipFill>
        <p:spPr>
          <a:xfrm>
            <a:off x="2239133" y="1389590"/>
            <a:ext cx="2341558" cy="143570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3"/>
          <a:stretch/>
        </p:blipFill>
        <p:spPr>
          <a:xfrm>
            <a:off x="1347638" y="3246493"/>
            <a:ext cx="2726207" cy="139542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7" name="TextBox 26"/>
          <p:cNvSpPr txBox="1"/>
          <p:nvPr/>
        </p:nvSpPr>
        <p:spPr>
          <a:xfrm>
            <a:off x="6830397" y="6493367"/>
            <a:ext cx="2101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Wired Communications </a:t>
            </a:r>
            <a:endParaRPr 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891026" y="2825291"/>
            <a:ext cx="129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Data Center</a:t>
            </a:r>
            <a:endParaRPr lang="en-US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008053" y="2588026"/>
            <a:ext cx="129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Medical</a:t>
            </a:r>
            <a:endParaRPr lang="en-US" sz="1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8309176" y="2825290"/>
            <a:ext cx="2187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Wireless Communications</a:t>
            </a:r>
            <a:endParaRPr lang="en-US" sz="140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41" y="1160338"/>
            <a:ext cx="2116694" cy="141818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304" y="1368895"/>
            <a:ext cx="2132785" cy="142256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33" name="TextBox 32"/>
          <p:cNvSpPr txBox="1"/>
          <p:nvPr/>
        </p:nvSpPr>
        <p:spPr>
          <a:xfrm>
            <a:off x="2186921" y="4723926"/>
            <a:ext cx="2101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Broadcast</a:t>
            </a:r>
            <a:endParaRPr lang="en-US" sz="1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9065912" y="4805212"/>
            <a:ext cx="2101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Aerospace and Defense</a:t>
            </a:r>
            <a:endParaRPr 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4009215" y="6458845"/>
            <a:ext cx="2101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Automotive</a:t>
            </a:r>
            <a:endParaRPr lang="en-US" sz="1400" b="1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1408076" y="982858"/>
            <a:ext cx="978408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-8612" y="-24174"/>
            <a:ext cx="2997390" cy="6949440"/>
            <a:chOff x="90536" y="-33032"/>
            <a:chExt cx="2997390" cy="6949440"/>
          </a:xfrm>
        </p:grpSpPr>
        <p:sp>
          <p:nvSpPr>
            <p:cNvPr id="2" name="Rectangle 1"/>
            <p:cNvSpPr/>
            <p:nvPr/>
          </p:nvSpPr>
          <p:spPr>
            <a:xfrm>
              <a:off x="90536" y="-33032"/>
              <a:ext cx="2936629" cy="69494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50800" dist="76200" algn="l" rotWithShape="0">
                <a:schemeClr val="accent5">
                  <a:lumMod val="60000"/>
                  <a:lumOff val="40000"/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2093" y="2845329"/>
              <a:ext cx="29558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 smtClean="0">
                  <a:latin typeface="Arial" charset="0"/>
                  <a:ea typeface="Arial" charset="0"/>
                  <a:cs typeface="Arial" charset="0"/>
                </a:rPr>
                <a:t>Background</a:t>
              </a:r>
              <a:endParaRPr lang="en-US" sz="1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0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4</a:t>
            </a:fld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4946555" y="2101047"/>
            <a:ext cx="2540570" cy="3270969"/>
            <a:chOff x="5616917" y="1831914"/>
            <a:chExt cx="2320330" cy="3152245"/>
          </a:xfrm>
        </p:grpSpPr>
        <p:grpSp>
          <p:nvGrpSpPr>
            <p:cNvPr id="53" name="Group 52"/>
            <p:cNvGrpSpPr/>
            <p:nvPr/>
          </p:nvGrpSpPr>
          <p:grpSpPr>
            <a:xfrm>
              <a:off x="5616917" y="1831914"/>
              <a:ext cx="2320330" cy="3152245"/>
              <a:chOff x="4156364" y="2367794"/>
              <a:chExt cx="947651" cy="669760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4156364" y="2367794"/>
                <a:ext cx="947651" cy="669760"/>
              </a:xfrm>
              <a:prstGeom prst="roundRect">
                <a:avLst/>
              </a:prstGeom>
              <a:solidFill>
                <a:srgbClr val="FFD416">
                  <a:alpha val="7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350117" y="2439014"/>
                <a:ext cx="547203" cy="324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 smtClean="0">
                    <a:latin typeface="Times" charset="0"/>
                    <a:ea typeface="Times" charset="0"/>
                    <a:cs typeface="Times" charset="0"/>
                  </a:rPr>
                  <a:t>HLS</a:t>
                </a:r>
                <a:endParaRPr lang="en-US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p:grpSp>
        <p:sp>
          <p:nvSpPr>
            <p:cNvPr id="54" name="Rectangle 6"/>
            <p:cNvSpPr>
              <a:spLocks noChangeArrowheads="1"/>
            </p:cNvSpPr>
            <p:nvPr/>
          </p:nvSpPr>
          <p:spPr bwMode="auto">
            <a:xfrm>
              <a:off x="6027610" y="2809414"/>
              <a:ext cx="1508143" cy="438331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0"/>
              </a:schemeClr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pPr algn="ctr">
                <a:spcAft>
                  <a:spcPts val="1000"/>
                </a:spcAft>
                <a:defRPr/>
              </a:pP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Arial" pitchFamily="34" charset="0"/>
                </a:rPr>
                <a:t>Allocation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auto">
            <a:xfrm>
              <a:off x="6027610" y="3462548"/>
              <a:ext cx="1509182" cy="439305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0"/>
              </a:schemeClr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pPr algn="ctr">
                <a:spcAft>
                  <a:spcPts val="1000"/>
                </a:spcAft>
              </a:pP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Arial" charset="0"/>
                </a:rPr>
                <a:t>Scheduling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  <p:sp>
          <p:nvSpPr>
            <p:cNvPr id="56" name="Rectangle 8"/>
            <p:cNvSpPr>
              <a:spLocks noChangeArrowheads="1"/>
            </p:cNvSpPr>
            <p:nvPr/>
          </p:nvSpPr>
          <p:spPr bwMode="auto">
            <a:xfrm>
              <a:off x="5733779" y="4123230"/>
              <a:ext cx="2086607" cy="46365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0"/>
              </a:schemeClr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pPr algn="ctr">
                <a:spcAft>
                  <a:spcPts val="1000"/>
                </a:spcAft>
                <a:defRPr/>
              </a:pPr>
              <a:r>
                <a:rPr lang="en-US" sz="2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Arial" pitchFamily="34" charset="0"/>
                </a:rPr>
                <a:t>Hardware Binding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62" name="Straight Arrow Connector 61"/>
          <p:cNvCxnSpPr>
            <a:stCxn id="60" idx="3"/>
            <a:endCxn id="57" idx="1"/>
          </p:cNvCxnSpPr>
          <p:nvPr/>
        </p:nvCxnSpPr>
        <p:spPr>
          <a:xfrm flipV="1">
            <a:off x="4198177" y="3736532"/>
            <a:ext cx="748378" cy="6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7" idx="3"/>
            <a:endCxn id="42" idx="1"/>
          </p:cNvCxnSpPr>
          <p:nvPr/>
        </p:nvCxnSpPr>
        <p:spPr>
          <a:xfrm>
            <a:off x="7487125" y="3736532"/>
            <a:ext cx="685228" cy="444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 txBox="1">
            <a:spLocks/>
          </p:cNvSpPr>
          <p:nvPr/>
        </p:nvSpPr>
        <p:spPr>
          <a:xfrm>
            <a:off x="2492018" y="5859946"/>
            <a:ext cx="8999397" cy="585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cs typeface="Arial" panose="020B0604020202020204" pitchFamily="34" charset="0"/>
              </a:rPr>
              <a:t>Programmability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cs typeface="Arial" panose="020B0604020202020204" pitchFamily="34" charset="0"/>
              </a:rPr>
              <a:t>of FPGA is further improved!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26987" y="-68883"/>
            <a:ext cx="5714698" cy="1325563"/>
          </a:xfrm>
        </p:spPr>
        <p:txBody>
          <a:bodyPr>
            <a:normAutofit/>
          </a:bodyPr>
          <a:lstStyle/>
          <a:p>
            <a:r>
              <a:rPr lang="en-US" sz="5400" dirty="0" smtClean="0">
                <a:cs typeface="Arial" panose="020B0604020202020204" pitchFamily="34" charset="0"/>
              </a:rPr>
              <a:t>High Level Synthesis</a:t>
            </a:r>
            <a:endParaRPr lang="en-US" sz="5400" dirty="0">
              <a:cs typeface="Arial" panose="020B0604020202020204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98210" y="314387"/>
            <a:ext cx="537205" cy="537205"/>
          </a:xfrm>
          <a:prstGeom prst="ellipse">
            <a:avLst/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78" y="373352"/>
            <a:ext cx="389775" cy="38977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013421" y="2300832"/>
            <a:ext cx="3202528" cy="2872619"/>
            <a:chOff x="1201679" y="2022110"/>
            <a:chExt cx="3202528" cy="2872619"/>
          </a:xfrm>
        </p:grpSpPr>
        <p:sp>
          <p:nvSpPr>
            <p:cNvPr id="60" name="Rectangle 59"/>
            <p:cNvSpPr/>
            <p:nvPr/>
          </p:nvSpPr>
          <p:spPr>
            <a:xfrm>
              <a:off x="1228573" y="2022110"/>
              <a:ext cx="3157862" cy="28726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01679" y="3104892"/>
              <a:ext cx="32025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ea typeface="Times" charset="0"/>
                  <a:cs typeface="Times" charset="0"/>
                </a:rPr>
                <a:t>Behavioral Description</a:t>
              </a:r>
            </a:p>
            <a:p>
              <a:pPr algn="ctr"/>
              <a:r>
                <a:rPr lang="en-US" sz="2400" dirty="0" smtClean="0">
                  <a:ea typeface="Times" charset="0"/>
                  <a:cs typeface="Times" charset="0"/>
                </a:rPr>
                <a:t>(C/C++/</a:t>
              </a:r>
              <a:r>
                <a:rPr lang="en-US" sz="2400" dirty="0" err="1" smtClean="0">
                  <a:ea typeface="Times" charset="0"/>
                  <a:cs typeface="Times" charset="0"/>
                </a:rPr>
                <a:t>SystemC</a:t>
              </a:r>
              <a:r>
                <a:rPr lang="en-US" sz="2400" dirty="0" smtClean="0">
                  <a:ea typeface="Times" charset="0"/>
                  <a:cs typeface="Times" charset="0"/>
                </a:rPr>
                <a:t>)</a:t>
              </a:r>
              <a:endParaRPr lang="en-US" sz="2400" dirty="0">
                <a:ea typeface="Times" charset="0"/>
                <a:cs typeface="Times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59752" y="2156701"/>
              <a:ext cx="2911633" cy="2630451"/>
            </a:xfrm>
            <a:prstGeom prst="rect">
              <a:avLst/>
            </a:prstGeom>
            <a:noFill/>
            <a:ln w="254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172353" y="2304671"/>
            <a:ext cx="3225097" cy="2872619"/>
            <a:chOff x="8441293" y="2025949"/>
            <a:chExt cx="3225097" cy="2872619"/>
          </a:xfrm>
        </p:grpSpPr>
        <p:sp>
          <p:nvSpPr>
            <p:cNvPr id="42" name="Rectangle 41"/>
            <p:cNvSpPr/>
            <p:nvPr/>
          </p:nvSpPr>
          <p:spPr>
            <a:xfrm>
              <a:off x="8441293" y="2025949"/>
              <a:ext cx="3157862" cy="28726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8574612" y="2151376"/>
              <a:ext cx="2911633" cy="2630451"/>
            </a:xfrm>
            <a:prstGeom prst="rect">
              <a:avLst/>
            </a:prstGeom>
            <a:noFill/>
            <a:ln w="254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463862" y="3098357"/>
              <a:ext cx="32025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ea typeface="Times" charset="0"/>
                  <a:cs typeface="Times" charset="0"/>
                </a:rPr>
                <a:t>Hardware Description</a:t>
              </a:r>
            </a:p>
            <a:p>
              <a:pPr algn="ctr"/>
              <a:r>
                <a:rPr lang="en-US" sz="2400" dirty="0" smtClean="0">
                  <a:ea typeface="Times" charset="0"/>
                  <a:cs typeface="Times" charset="0"/>
                </a:rPr>
                <a:t>(Verilog/VHDL)</a:t>
              </a:r>
              <a:endParaRPr lang="en-US" sz="2400" dirty="0">
                <a:ea typeface="Times" charset="0"/>
                <a:cs typeface="Times" charset="0"/>
              </a:endParaRPr>
            </a:p>
          </p:txBody>
        </p:sp>
      </p:grpSp>
      <p:cxnSp>
        <p:nvCxnSpPr>
          <p:cNvPr id="65" name="Straight Connector 64"/>
          <p:cNvCxnSpPr/>
          <p:nvPr/>
        </p:nvCxnSpPr>
        <p:spPr>
          <a:xfrm>
            <a:off x="1408076" y="982858"/>
            <a:ext cx="987552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 txBox="1">
            <a:spLocks/>
          </p:cNvSpPr>
          <p:nvPr/>
        </p:nvSpPr>
        <p:spPr>
          <a:xfrm>
            <a:off x="878096" y="1337553"/>
            <a:ext cx="5109414" cy="585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dirty="0" smtClean="0">
                <a:cs typeface="Arial" panose="020B0604020202020204" pitchFamily="34" charset="0"/>
              </a:rPr>
              <a:t>Automatic Transformation</a:t>
            </a:r>
            <a:endParaRPr lang="en-US" sz="3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6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91035" y="-45585"/>
            <a:ext cx="5714698" cy="1325563"/>
          </a:xfrm>
        </p:spPr>
        <p:txBody>
          <a:bodyPr>
            <a:normAutofit/>
          </a:bodyPr>
          <a:lstStyle/>
          <a:p>
            <a:r>
              <a:rPr lang="en-US" sz="5400" dirty="0" smtClean="0">
                <a:cs typeface="Arial" panose="020B0604020202020204" pitchFamily="34" charset="0"/>
              </a:rPr>
              <a:t>Pragmas in HLS tool</a:t>
            </a:r>
            <a:endParaRPr lang="en-US" sz="5400" dirty="0">
              <a:cs typeface="Arial" panose="020B0604020202020204" pitchFamily="34" charset="0"/>
            </a:endParaRPr>
          </a:p>
        </p:txBody>
      </p:sp>
      <p:sp>
        <p:nvSpPr>
          <p:cNvPr id="44" name="Content Placeholder 2"/>
          <p:cNvSpPr>
            <a:spLocks noGrp="1"/>
          </p:cNvSpPr>
          <p:nvPr>
            <p:ph idx="1"/>
          </p:nvPr>
        </p:nvSpPr>
        <p:spPr>
          <a:xfrm>
            <a:off x="1359726" y="5295465"/>
            <a:ext cx="4869250" cy="552574"/>
          </a:xfrm>
        </p:spPr>
        <p:txBody>
          <a:bodyPr>
            <a:noAutofit/>
          </a:bodyPr>
          <a:lstStyle/>
          <a:p>
            <a:pPr marL="0" indent="0">
              <a:buClr>
                <a:srgbClr val="FFB931"/>
              </a:buClr>
              <a:buNone/>
            </a:pPr>
            <a:r>
              <a:rPr lang="en-US" altLang="zh-CN" sz="2400" dirty="0" smtClean="0">
                <a:ea typeface="Times" charset="0"/>
                <a:cs typeface="Times" charset="0"/>
              </a:rPr>
              <a:t>Selection of </a:t>
            </a: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directives/pragmas</a:t>
            </a:r>
            <a:endParaRPr lang="en-US" altLang="zh-CN" sz="2400" b="1" dirty="0">
              <a:solidFill>
                <a:schemeClr val="accent5">
                  <a:lumMod val="75000"/>
                </a:schemeClr>
              </a:solidFill>
              <a:ea typeface="Times" charset="0"/>
              <a:cs typeface="Time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64191521"/>
              </p:ext>
            </p:extLst>
          </p:nvPr>
        </p:nvGraphicFramePr>
        <p:xfrm>
          <a:off x="425023" y="1016126"/>
          <a:ext cx="11441158" cy="4232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7384479" y="5249360"/>
            <a:ext cx="35161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ea typeface="Times" charset="0"/>
                <a:cs typeface="Times" charset="0"/>
              </a:rPr>
              <a:t>The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quality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 </a:t>
            </a:r>
            <a:r>
              <a:rPr lang="en-US" altLang="zh-CN" sz="2400" dirty="0">
                <a:ea typeface="Times" charset="0"/>
                <a:cs typeface="Times" charset="0"/>
              </a:rPr>
              <a:t>of RTL designs </a:t>
            </a:r>
            <a:endParaRPr lang="en-US" sz="2400" dirty="0"/>
          </a:p>
        </p:txBody>
      </p:sp>
      <p:sp>
        <p:nvSpPr>
          <p:cNvPr id="5" name="Striped Right Arrow 4"/>
          <p:cNvSpPr/>
          <p:nvPr/>
        </p:nvSpPr>
        <p:spPr>
          <a:xfrm>
            <a:off x="5726164" y="5193725"/>
            <a:ext cx="1658315" cy="612750"/>
          </a:xfrm>
          <a:prstGeom prst="striped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Determines</a:t>
            </a: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466691" y="982858"/>
            <a:ext cx="622800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98210" y="314387"/>
            <a:ext cx="537205" cy="537205"/>
          </a:xfrm>
          <a:prstGeom prst="ellipse">
            <a:avLst/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24" y="418743"/>
            <a:ext cx="320040" cy="32004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1408076" y="982858"/>
            <a:ext cx="996696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1383563" y="5868821"/>
            <a:ext cx="10077865" cy="5525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B931"/>
              </a:buClr>
              <a:buFont typeface="Arial" panose="020B0604020202020204" pitchFamily="34" charset="0"/>
              <a:buNone/>
            </a:pPr>
            <a:r>
              <a:rPr lang="en-US" altLang="zh-CN" sz="2400" dirty="0" smtClean="0">
                <a:ea typeface="Times" charset="0"/>
                <a:cs typeface="Times" charset="0"/>
              </a:rPr>
              <a:t>How to choose the most </a:t>
            </a: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suitable</a:t>
            </a:r>
            <a:r>
              <a:rPr lang="en-US" altLang="zh-CN" sz="2400" dirty="0" smtClean="0">
                <a:ea typeface="Times" charset="0"/>
                <a:cs typeface="Times" charset="0"/>
              </a:rPr>
              <a:t> pragmas quickly?</a:t>
            </a:r>
            <a:endParaRPr lang="en-US" altLang="zh-CN" sz="2400" dirty="0"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71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  <p:bldP spid="2" grpId="0"/>
      <p:bldP spid="5" grpId="0" animBg="1"/>
      <p:bldP spid="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75863" y="-32138"/>
            <a:ext cx="7726067" cy="1325563"/>
          </a:xfrm>
        </p:spPr>
        <p:txBody>
          <a:bodyPr>
            <a:normAutofit/>
          </a:bodyPr>
          <a:lstStyle/>
          <a:p>
            <a:r>
              <a:rPr lang="en-US" sz="5400" dirty="0" smtClean="0">
                <a:cs typeface="Arial" panose="020B0604020202020204" pitchFamily="34" charset="0"/>
              </a:rPr>
              <a:t>Motivational Example</a:t>
            </a:r>
            <a:endParaRPr lang="en-US" sz="54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9" y="2817426"/>
            <a:ext cx="6218931" cy="36574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54" y="1361060"/>
            <a:ext cx="5968517" cy="118313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190987" y="2148683"/>
            <a:ext cx="4594612" cy="726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4"/>
              </a:buClr>
              <a:buFont typeface="Wingdings" charset="2"/>
              <a:buChar char="§"/>
            </a:pPr>
            <a:r>
              <a:rPr lang="en-US" altLang="zh-CN" sz="2200" dirty="0" smtClean="0">
                <a:ea typeface="Times" charset="0"/>
                <a:cs typeface="Times" charset="0"/>
              </a:rPr>
              <a:t>The </a:t>
            </a:r>
            <a:r>
              <a:rPr lang="en-US" altLang="zh-CN" sz="2200" dirty="0">
                <a:ea typeface="Times" charset="0"/>
                <a:cs typeface="Times" charset="0"/>
              </a:rPr>
              <a:t>performance difference can </a:t>
            </a:r>
            <a:r>
              <a:rPr lang="en-US" altLang="zh-CN" sz="2200" dirty="0" smtClean="0">
                <a:ea typeface="Times" charset="0"/>
                <a:cs typeface="Times" charset="0"/>
              </a:rPr>
              <a:t>be very </a:t>
            </a: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large</a:t>
            </a:r>
            <a:r>
              <a:rPr lang="en-US" altLang="zh-CN" sz="2200" dirty="0" smtClean="0">
                <a:ea typeface="Times" charset="0"/>
                <a:cs typeface="Times" charset="0"/>
              </a:rPr>
              <a:t>!</a:t>
            </a:r>
            <a:endParaRPr lang="en-US" altLang="zh-CN" sz="2200" dirty="0">
              <a:ea typeface="Times" charset="0"/>
              <a:cs typeface="Times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466691" y="982858"/>
            <a:ext cx="622800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98210" y="327834"/>
            <a:ext cx="537205" cy="537205"/>
          </a:xfrm>
          <a:prstGeom prst="ellipse">
            <a:avLst/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57" y="395469"/>
            <a:ext cx="365760" cy="36576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549076" y="3957970"/>
            <a:ext cx="36576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35259" y="3957970"/>
            <a:ext cx="0" cy="1725309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28567" y="4282526"/>
            <a:ext cx="80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~30x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213173" y="3209417"/>
            <a:ext cx="36576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301859" y="3185971"/>
            <a:ext cx="0" cy="2473862"/>
          </a:xfrm>
          <a:prstGeom prst="straightConnector1">
            <a:avLst/>
          </a:prstGeom>
          <a:ln w="2222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39568" y="4162525"/>
            <a:ext cx="80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~</a:t>
            </a:r>
            <a:r>
              <a:rPr lang="en-US" b="1" dirty="0" smtClean="0">
                <a:solidFill>
                  <a:schemeClr val="accent2"/>
                </a:solidFill>
              </a:rPr>
              <a:t>40x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408076" y="982858"/>
            <a:ext cx="1005840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 txBox="1">
            <a:spLocks/>
          </p:cNvSpPr>
          <p:nvPr/>
        </p:nvSpPr>
        <p:spPr>
          <a:xfrm>
            <a:off x="7192433" y="1464654"/>
            <a:ext cx="4749174" cy="4933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4"/>
              </a:buClr>
              <a:buFont typeface="Wingdings" charset="2"/>
              <a:buChar char="§"/>
            </a:pPr>
            <a:r>
              <a:rPr lang="en-US" altLang="zh-CN" sz="2200" dirty="0" smtClean="0">
                <a:ea typeface="Times" charset="0"/>
                <a:cs typeface="Times" charset="0"/>
              </a:rPr>
              <a:t>More than </a:t>
            </a:r>
            <a:r>
              <a:rPr lang="en-US" altLang="zh-CN" sz="2200" b="1" dirty="0" smtClean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millions</a:t>
            </a:r>
            <a:r>
              <a:rPr lang="en-US" altLang="zh-CN" sz="2200" dirty="0" smtClean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 </a:t>
            </a:r>
            <a:r>
              <a:rPr lang="en-US" altLang="zh-CN" sz="2200" dirty="0" smtClean="0">
                <a:ea typeface="Times" charset="0"/>
                <a:cs typeface="Times" charset="0"/>
              </a:rPr>
              <a:t>of combinations.</a:t>
            </a:r>
            <a:endParaRPr lang="en-US" altLang="zh-CN" sz="2200" dirty="0">
              <a:ea typeface="Times" charset="0"/>
              <a:cs typeface="Times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185593" y="3161012"/>
            <a:ext cx="4245074" cy="1490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4"/>
              </a:buClr>
              <a:buFont typeface="Wingdings" charset="2"/>
              <a:buChar char="§"/>
            </a:pPr>
            <a:r>
              <a:rPr lang="en-US" altLang="zh-CN" sz="2400" b="1" dirty="0" smtClean="0">
                <a:solidFill>
                  <a:schemeClr val="accent2">
                    <a:lumMod val="75000"/>
                  </a:schemeClr>
                </a:solidFill>
                <a:ea typeface="Times" charset="0"/>
                <a:cs typeface="Times" charset="0"/>
              </a:rPr>
              <a:t>Important: </a:t>
            </a:r>
          </a:p>
          <a:p>
            <a:pPr marL="0" indent="0">
              <a:buClr>
                <a:schemeClr val="accent4"/>
              </a:buClr>
              <a:buNone/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solidFill>
                  <a:schemeClr val="accent2">
                    <a:lumMod val="75000"/>
                  </a:schemeClr>
                </a:solidFill>
                <a:ea typeface="Times" charset="0"/>
                <a:cs typeface="Times" charset="0"/>
              </a:rPr>
              <a:t>   </a:t>
            </a:r>
            <a:r>
              <a:rPr lang="en-US" altLang="zh-CN" sz="2400" dirty="0" smtClean="0">
                <a:ea typeface="Times" charset="0"/>
                <a:cs typeface="Times" charset="0"/>
              </a:rPr>
              <a:t>To choose the </a:t>
            </a:r>
            <a:r>
              <a:rPr lang="en-US" altLang="zh-CN" sz="2400" b="1" dirty="0" smtClean="0">
                <a:ea typeface="Times" charset="0"/>
                <a:cs typeface="Times" charset="0"/>
              </a:rPr>
              <a:t>best</a:t>
            </a:r>
            <a:r>
              <a:rPr lang="en-US" altLang="zh-CN" sz="2400" dirty="0" smtClean="0">
                <a:ea typeface="Times" charset="0"/>
                <a:cs typeface="Times" charset="0"/>
              </a:rPr>
              <a:t> configuration.</a:t>
            </a:r>
          </a:p>
          <a:p>
            <a:pPr>
              <a:buClr>
                <a:schemeClr val="accent4"/>
              </a:buClr>
              <a:buFont typeface="Wingdings" charset="2"/>
              <a:buChar char="§"/>
            </a:pPr>
            <a:r>
              <a:rPr lang="en-US" altLang="zh-CN" sz="2400" b="1" dirty="0" smtClean="0">
                <a:solidFill>
                  <a:schemeClr val="accent2">
                    <a:lumMod val="75000"/>
                  </a:schemeClr>
                </a:solidFill>
                <a:ea typeface="Times" charset="0"/>
                <a:cs typeface="Times" charset="0"/>
              </a:rPr>
              <a:t>Difficult:</a:t>
            </a:r>
          </a:p>
          <a:p>
            <a:pPr marL="0" indent="0">
              <a:buClr>
                <a:srgbClr val="00B0F0"/>
              </a:buClr>
              <a:buNone/>
            </a:pPr>
            <a:r>
              <a:rPr lang="en-US" altLang="zh-CN" sz="2400" dirty="0" smtClean="0">
                <a:ea typeface="Times" charset="0"/>
                <a:cs typeface="Times" charset="0"/>
              </a:rPr>
              <a:t>    To </a:t>
            </a:r>
            <a:r>
              <a:rPr lang="en-US" altLang="zh-CN" sz="2400" b="1" dirty="0" smtClean="0">
                <a:ea typeface="Times" charset="0"/>
                <a:cs typeface="Times" charset="0"/>
              </a:rPr>
              <a:t>quickly</a:t>
            </a:r>
            <a:r>
              <a:rPr lang="en-US" altLang="zh-CN" sz="2400" dirty="0" smtClean="0">
                <a:ea typeface="Times" charset="0"/>
                <a:cs typeface="Times" charset="0"/>
              </a:rPr>
              <a:t> find the best one.</a:t>
            </a:r>
          </a:p>
          <a:p>
            <a:pPr marL="0" indent="0">
              <a:buClr>
                <a:srgbClr val="00B0F0"/>
              </a:buClr>
              <a:buNone/>
            </a:pPr>
            <a:endParaRPr lang="en-US" altLang="zh-CN" sz="2400" dirty="0">
              <a:ea typeface="Times" charset="0"/>
              <a:cs typeface="Time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98880" y="365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7179883" y="4886324"/>
            <a:ext cx="4761724" cy="1340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4"/>
              </a:buClr>
              <a:buFont typeface="Wingdings" charset="2"/>
              <a:buChar char="§"/>
            </a:pPr>
            <a:r>
              <a:rPr lang="en-US" altLang="zh-CN" sz="2200" dirty="0" smtClean="0">
                <a:ea typeface="Times" charset="0"/>
                <a:cs typeface="Times" charset="0"/>
              </a:rPr>
              <a:t>For this application, COMBA spends </a:t>
            </a:r>
            <a:r>
              <a:rPr lang="en-US" altLang="zh-CN" sz="2200" b="1" dirty="0" smtClean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10</a:t>
            </a:r>
            <a:r>
              <a:rPr lang="en-US" altLang="zh-CN" sz="2200" dirty="0" smtClean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 </a:t>
            </a:r>
            <a:r>
              <a:rPr lang="en-US" altLang="zh-CN" sz="2200" dirty="0" smtClean="0">
                <a:ea typeface="Times" charset="0"/>
                <a:cs typeface="Times" charset="0"/>
              </a:rPr>
              <a:t>min to find the high-performance configuration, in a design space with </a:t>
            </a:r>
            <a:r>
              <a:rPr lang="en-US" sz="2200" dirty="0" smtClean="0">
                <a:ea typeface="Times" charset="0"/>
                <a:cs typeface="Times" panose="02020603050405020304" pitchFamily="18" charset="0"/>
              </a:rPr>
              <a:t>7.61 × </a:t>
            </a:r>
            <a:r>
              <a:rPr lang="en-US" sz="2200" b="1" dirty="0" smtClean="0">
                <a:solidFill>
                  <a:schemeClr val="accent5">
                    <a:lumMod val="75000"/>
                  </a:schemeClr>
                </a:solidFill>
              </a:rPr>
              <a:t>10</a:t>
            </a:r>
            <a:r>
              <a:rPr lang="en-US" sz="2200" b="1" baseline="30000" dirty="0" smtClean="0">
                <a:solidFill>
                  <a:schemeClr val="accent5">
                    <a:lumMod val="75000"/>
                  </a:schemeClr>
                </a:solidFill>
              </a:rPr>
              <a:t>12</a:t>
            </a: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 </a:t>
            </a:r>
            <a:r>
              <a:rPr lang="en-US" altLang="zh-CN" sz="2200" dirty="0" smtClean="0">
                <a:ea typeface="Times" charset="0"/>
                <a:cs typeface="Times" charset="0"/>
              </a:rPr>
              <a:t>points.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8656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25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5" grpId="0"/>
      <p:bldP spid="19" grpId="0"/>
      <p:bldP spid="21" grpId="0" build="p"/>
      <p:bldP spid="22" grpId="0" uiExpand="1" build="p"/>
      <p:bldP spid="2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17929" y="-13519"/>
            <a:ext cx="7726067" cy="1325563"/>
          </a:xfrm>
        </p:spPr>
        <p:txBody>
          <a:bodyPr>
            <a:normAutofit/>
          </a:bodyPr>
          <a:lstStyle/>
          <a:p>
            <a:r>
              <a:rPr lang="en-US" sz="5400" dirty="0" smtClean="0">
                <a:cs typeface="Arial" panose="020B0604020202020204" pitchFamily="34" charset="0"/>
              </a:rPr>
              <a:t>Contributions</a:t>
            </a:r>
            <a:endParaRPr lang="en-US" sz="54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7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98210" y="327834"/>
            <a:ext cx="537205" cy="537205"/>
          </a:xfrm>
          <a:prstGeom prst="ellipse">
            <a:avLst/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408076" y="994581"/>
            <a:ext cx="1005840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52" y="383956"/>
            <a:ext cx="457200" cy="45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5129" y="1319495"/>
            <a:ext cx="2499594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B931"/>
              </a:buClr>
            </a:pPr>
            <a:r>
              <a:rPr lang="en-US" altLang="zh-CN" sz="2800" b="1" dirty="0" smtClean="0">
                <a:ea typeface="Times" charset="0"/>
                <a:cs typeface="Times" charset="0"/>
              </a:rPr>
              <a:t>State-of-the-art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2999" y="2142761"/>
            <a:ext cx="4812645" cy="345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Clr>
                <a:srgbClr val="FFB931"/>
              </a:buClr>
              <a:buFont typeface="Wingdings" charset="2"/>
              <a:buChar char="§"/>
            </a:pP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T</a:t>
            </a: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hree</a:t>
            </a:r>
            <a:r>
              <a:rPr lang="en-US" altLang="zh-CN" sz="2400" dirty="0" smtClean="0">
                <a:ea typeface="Times" charset="0"/>
                <a:cs typeface="Times" charset="0"/>
              </a:rPr>
              <a:t> pragmas</a:t>
            </a:r>
          </a:p>
          <a:p>
            <a:pPr marL="457200" indent="-457200">
              <a:lnSpc>
                <a:spcPct val="130000"/>
              </a:lnSpc>
              <a:buClr>
                <a:srgbClr val="FFB931"/>
              </a:buClr>
              <a:buFont typeface="Wingdings" charset="2"/>
              <a:buChar char="§"/>
            </a:pP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Performance</a:t>
            </a:r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ea typeface="Times" charset="0"/>
                <a:cs typeface="Times" charset="0"/>
              </a:rPr>
              <a:t>models for </a:t>
            </a: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simple</a:t>
            </a:r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ea typeface="Times" charset="0"/>
                <a:cs typeface="Times" charset="0"/>
              </a:rPr>
              <a:t>code structures</a:t>
            </a:r>
          </a:p>
          <a:p>
            <a:pPr marL="457200" indent="-457200">
              <a:lnSpc>
                <a:spcPct val="130000"/>
              </a:lnSpc>
              <a:buClr>
                <a:srgbClr val="FFB931"/>
              </a:buClr>
              <a:buFont typeface="Wingdings" charset="2"/>
              <a:buChar char="§"/>
            </a:pP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No resource </a:t>
            </a:r>
            <a:r>
              <a:rPr lang="en-US" altLang="zh-CN" sz="2400" dirty="0" smtClean="0">
                <a:ea typeface="Times" charset="0"/>
                <a:cs typeface="Times" charset="0"/>
              </a:rPr>
              <a:t>models </a:t>
            </a:r>
          </a:p>
          <a:p>
            <a:pPr marL="457200" indent="-457200">
              <a:lnSpc>
                <a:spcPct val="130000"/>
              </a:lnSpc>
              <a:buClr>
                <a:srgbClr val="FFB931"/>
              </a:buClr>
              <a:buFont typeface="Wingdings" charset="2"/>
              <a:buChar char="§"/>
            </a:pP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Small</a:t>
            </a:r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ea typeface="Times" charset="0"/>
                <a:cs typeface="Times" charset="0"/>
              </a:rPr>
              <a:t>design space:  ~</a:t>
            </a:r>
            <a:r>
              <a:rPr lang="en-US" sz="2400" dirty="0" smtClean="0"/>
              <a:t>10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</a:t>
            </a:r>
            <a:r>
              <a:rPr lang="en-US" altLang="zh-CN" sz="2400" dirty="0" smtClean="0">
                <a:ea typeface="Times" charset="0"/>
                <a:cs typeface="Times" charset="0"/>
              </a:rPr>
              <a:t>points</a:t>
            </a:r>
          </a:p>
          <a:p>
            <a:pPr marL="457200" indent="-457200">
              <a:lnSpc>
                <a:spcPct val="130000"/>
              </a:lnSpc>
              <a:buClr>
                <a:srgbClr val="FFB931"/>
              </a:buClr>
              <a:buFont typeface="Wingdings" charset="2"/>
              <a:buChar char="§"/>
            </a:pPr>
            <a:r>
              <a:rPr lang="en-US" altLang="zh-CN" sz="2400" dirty="0" smtClean="0">
                <a:ea typeface="Times" charset="0"/>
                <a:cs typeface="Times" charset="0"/>
              </a:rPr>
              <a:t>Design space exploration:</a:t>
            </a:r>
          </a:p>
          <a:p>
            <a:pPr>
              <a:lnSpc>
                <a:spcPct val="130000"/>
              </a:lnSpc>
              <a:buClr>
                <a:srgbClr val="FFB931"/>
              </a:buClr>
            </a:pPr>
            <a:r>
              <a:rPr lang="en-US" altLang="zh-CN" sz="2400" dirty="0" smtClean="0">
                <a:ea typeface="Times" charset="0"/>
                <a:cs typeface="Times" charset="0"/>
              </a:rPr>
              <a:t>       </a:t>
            </a: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Brute force</a:t>
            </a:r>
            <a:r>
              <a:rPr lang="en-US" altLang="zh-CN" sz="2400" dirty="0" smtClean="0">
                <a:ea typeface="Times" charset="0"/>
                <a:cs typeface="Times" charset="0"/>
              </a:rPr>
              <a:t> method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3046" y="1324767"/>
            <a:ext cx="1747293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B931"/>
              </a:buClr>
            </a:pPr>
            <a:r>
              <a:rPr lang="en-US" altLang="zh-CN" sz="2800" b="1" dirty="0" smtClean="0">
                <a:ea typeface="Times" charset="0"/>
                <a:cs typeface="Times" charset="0"/>
              </a:rPr>
              <a:t>COMBA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23714" y="2126136"/>
            <a:ext cx="5656931" cy="345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Clr>
                <a:srgbClr val="FFB931"/>
              </a:buClr>
              <a:buFont typeface="Wingdings" charset="2"/>
              <a:buChar char="§"/>
            </a:pP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Seven</a:t>
            </a:r>
            <a:r>
              <a:rPr lang="en-US" altLang="zh-CN" sz="2400" dirty="0" smtClean="0">
                <a:ea typeface="Times" charset="0"/>
                <a:cs typeface="Times" charset="0"/>
              </a:rPr>
              <a:t> pragmas</a:t>
            </a:r>
          </a:p>
          <a:p>
            <a:pPr marL="457200" indent="-457200">
              <a:lnSpc>
                <a:spcPct val="130000"/>
              </a:lnSpc>
              <a:buClr>
                <a:srgbClr val="FFB931"/>
              </a:buClr>
              <a:buFont typeface="Wingdings" charset="2"/>
              <a:buChar char="§"/>
            </a:pP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Performance</a:t>
            </a:r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ea typeface="Times" charset="0"/>
                <a:cs typeface="Times" charset="0"/>
              </a:rPr>
              <a:t>models for more </a:t>
            </a: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complex</a:t>
            </a:r>
            <a:r>
              <a:rPr lang="en-US" altLang="zh-CN" sz="2400" dirty="0" smtClean="0">
                <a:ea typeface="Times" charset="0"/>
                <a:cs typeface="Times" charset="0"/>
              </a:rPr>
              <a:t> code structures</a:t>
            </a:r>
          </a:p>
          <a:p>
            <a:pPr marL="457200" indent="-457200">
              <a:lnSpc>
                <a:spcPct val="130000"/>
              </a:lnSpc>
              <a:buClr>
                <a:srgbClr val="FFB931"/>
              </a:buClr>
              <a:buFont typeface="Wingdings" charset="2"/>
              <a:buChar char="§"/>
            </a:pP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Resource</a:t>
            </a:r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ea typeface="Times" charset="0"/>
                <a:cs typeface="Times" charset="0"/>
              </a:rPr>
              <a:t>models</a:t>
            </a:r>
            <a:r>
              <a:rPr lang="en-US" altLang="zh-CN" sz="2400" dirty="0">
                <a:ea typeface="Times" charset="0"/>
                <a:cs typeface="Times" charset="0"/>
              </a:rPr>
              <a:t>:</a:t>
            </a:r>
            <a:r>
              <a:rPr lang="en-US" altLang="zh-CN" sz="2400" dirty="0" smtClean="0">
                <a:ea typeface="Times" charset="0"/>
                <a:cs typeface="Times" charset="0"/>
              </a:rPr>
              <a:t> DSP and BRAM</a:t>
            </a:r>
          </a:p>
          <a:p>
            <a:pPr marL="457200" indent="-457200">
              <a:lnSpc>
                <a:spcPct val="130000"/>
              </a:lnSpc>
              <a:buClr>
                <a:srgbClr val="FFB931"/>
              </a:buClr>
              <a:buFont typeface="Wingdings" charset="2"/>
              <a:buChar char="§"/>
            </a:pP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Enlarged</a:t>
            </a:r>
            <a:r>
              <a:rPr lang="en-US" altLang="zh-CN" sz="2400" dirty="0" smtClean="0">
                <a:ea typeface="Times" charset="0"/>
                <a:cs typeface="Times" charset="0"/>
              </a:rPr>
              <a:t> design space:  ~</a:t>
            </a:r>
            <a:r>
              <a:rPr lang="en-US" sz="2400" dirty="0" smtClean="0"/>
              <a:t>10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 </a:t>
            </a:r>
            <a:r>
              <a:rPr lang="en-US" altLang="zh-CN" sz="2400" dirty="0" smtClean="0">
                <a:ea typeface="Times" charset="0"/>
                <a:cs typeface="Times" charset="0"/>
              </a:rPr>
              <a:t>points</a:t>
            </a:r>
          </a:p>
          <a:p>
            <a:pPr marL="457200" indent="-457200">
              <a:lnSpc>
                <a:spcPct val="130000"/>
              </a:lnSpc>
              <a:buClr>
                <a:srgbClr val="FFB931"/>
              </a:buClr>
              <a:buFont typeface="Wingdings" charset="2"/>
              <a:buChar char="§"/>
            </a:pPr>
            <a:r>
              <a:rPr lang="en-US" altLang="zh-CN" sz="2400" dirty="0" smtClean="0">
                <a:ea typeface="Times" charset="0"/>
                <a:cs typeface="Times" charset="0"/>
              </a:rPr>
              <a:t>Design space exploration:</a:t>
            </a:r>
          </a:p>
          <a:p>
            <a:pPr>
              <a:lnSpc>
                <a:spcPct val="130000"/>
              </a:lnSpc>
              <a:buClr>
                <a:srgbClr val="FFB931"/>
              </a:buClr>
            </a:pPr>
            <a:r>
              <a:rPr lang="zh-CN" altLang="en-US" sz="2400" b="1" dirty="0" smtClean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       </a:t>
            </a:r>
            <a:r>
              <a:rPr lang="en-US" altLang="zh-CN" sz="2400" b="1" dirty="0" smtClean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Efficient </a:t>
            </a:r>
            <a:r>
              <a:rPr lang="en-US" altLang="zh-CN" sz="2400" dirty="0" smtClean="0">
                <a:ea typeface="Times" charset="0"/>
                <a:cs typeface="Times" charset="0"/>
              </a:rPr>
              <a:t>Metric-Guided DSE algorithm</a:t>
            </a:r>
          </a:p>
        </p:txBody>
      </p:sp>
    </p:spTree>
    <p:extLst>
      <p:ext uri="{BB962C8B-B14F-4D97-AF65-F5344CB8AC3E}">
        <p14:creationId xmlns:p14="http://schemas.microsoft.com/office/powerpoint/2010/main" val="64608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8028681" y="2369723"/>
            <a:ext cx="2577143" cy="1835046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0"/>
          </a:p>
        </p:txBody>
      </p:sp>
      <p:sp>
        <p:nvSpPr>
          <p:cNvPr id="73" name="Rectangle 72"/>
          <p:cNvSpPr/>
          <p:nvPr/>
        </p:nvSpPr>
        <p:spPr>
          <a:xfrm>
            <a:off x="2988217" y="1875644"/>
            <a:ext cx="2889294" cy="291264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0"/>
          </a:p>
        </p:txBody>
      </p:sp>
      <p:sp>
        <p:nvSpPr>
          <p:cNvPr id="74" name="Rectangle 73"/>
          <p:cNvSpPr/>
          <p:nvPr/>
        </p:nvSpPr>
        <p:spPr>
          <a:xfrm>
            <a:off x="6043989" y="1897386"/>
            <a:ext cx="1819701" cy="2910306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0"/>
          </a:p>
        </p:txBody>
      </p:sp>
      <p:sp>
        <p:nvSpPr>
          <p:cNvPr id="76" name="Rectangle 75"/>
          <p:cNvSpPr/>
          <p:nvPr/>
        </p:nvSpPr>
        <p:spPr>
          <a:xfrm>
            <a:off x="1480951" y="2423034"/>
            <a:ext cx="1264865" cy="168532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08076" y="9927"/>
            <a:ext cx="7726067" cy="1325563"/>
          </a:xfrm>
        </p:spPr>
        <p:txBody>
          <a:bodyPr/>
          <a:lstStyle/>
          <a:p>
            <a:r>
              <a:rPr lang="en-US" sz="5400" dirty="0" smtClean="0">
                <a:cs typeface="Arial" panose="020B0604020202020204" pitchFamily="34" charset="0"/>
              </a:rPr>
              <a:t>Overview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8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77115" y="2418638"/>
            <a:ext cx="1264865" cy="1685320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0"/>
          </a:p>
        </p:txBody>
      </p:sp>
      <p:sp>
        <p:nvSpPr>
          <p:cNvPr id="41" name="Rectangle 40"/>
          <p:cNvSpPr/>
          <p:nvPr/>
        </p:nvSpPr>
        <p:spPr>
          <a:xfrm>
            <a:off x="8028682" y="2368066"/>
            <a:ext cx="2577143" cy="1835046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0"/>
          </a:p>
        </p:txBody>
      </p:sp>
      <p:sp>
        <p:nvSpPr>
          <p:cNvPr id="55" name="Rectangle 54"/>
          <p:cNvSpPr/>
          <p:nvPr/>
        </p:nvSpPr>
        <p:spPr>
          <a:xfrm>
            <a:off x="2982648" y="1877560"/>
            <a:ext cx="2889294" cy="2912645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0"/>
          </a:p>
        </p:txBody>
      </p:sp>
      <p:sp>
        <p:nvSpPr>
          <p:cNvPr id="49" name="Rectangle 48"/>
          <p:cNvSpPr/>
          <p:nvPr/>
        </p:nvSpPr>
        <p:spPr>
          <a:xfrm>
            <a:off x="6051453" y="1900712"/>
            <a:ext cx="1819701" cy="2910306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0"/>
          </a:p>
        </p:txBody>
      </p:sp>
      <p:grpSp>
        <p:nvGrpSpPr>
          <p:cNvPr id="106" name="Group 105"/>
          <p:cNvGrpSpPr/>
          <p:nvPr/>
        </p:nvGrpSpPr>
        <p:grpSpPr>
          <a:xfrm>
            <a:off x="198732" y="1360812"/>
            <a:ext cx="11916298" cy="3248211"/>
            <a:chOff x="275702" y="1408173"/>
            <a:chExt cx="11916298" cy="3248211"/>
          </a:xfrm>
        </p:grpSpPr>
        <p:sp>
          <p:nvSpPr>
            <p:cNvPr id="23" name="TextBox 22"/>
            <p:cNvSpPr txBox="1"/>
            <p:nvPr/>
          </p:nvSpPr>
          <p:spPr>
            <a:xfrm>
              <a:off x="10613174" y="2559871"/>
              <a:ext cx="1578826" cy="58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Optimal Configuration</a:t>
              </a:r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275702" y="1408173"/>
              <a:ext cx="11628530" cy="3248211"/>
              <a:chOff x="275702" y="1347213"/>
              <a:chExt cx="11628530" cy="3248211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1662537" y="2916301"/>
                <a:ext cx="1053819" cy="665659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3057478" y="1355372"/>
                <a:ext cx="27875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Arial" charset="0"/>
                    <a:ea typeface="Arial" charset="0"/>
                    <a:cs typeface="Arial" charset="0"/>
                  </a:rPr>
                  <a:t>RDC</a:t>
                </a: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3141095" y="2842694"/>
                <a:ext cx="1327286" cy="82606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327672" y="2038981"/>
                <a:ext cx="969164" cy="510304"/>
              </a:xfrm>
              <a:prstGeom prst="roundRect">
                <a:avLst/>
              </a:prstGeom>
              <a:solidFill>
                <a:schemeClr val="bg1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Library</a:t>
                </a:r>
                <a:endParaRPr lang="en-U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3315236" y="4089194"/>
                <a:ext cx="1071489" cy="506230"/>
                <a:chOff x="2339048" y="2946338"/>
                <a:chExt cx="941835" cy="361231"/>
              </a:xfrm>
            </p:grpSpPr>
            <p:sp>
              <p:nvSpPr>
                <p:cNvPr id="61" name="Rounded Rectangle 60"/>
                <p:cNvSpPr/>
                <p:nvPr/>
              </p:nvSpPr>
              <p:spPr>
                <a:xfrm>
                  <a:off x="2387657" y="2946338"/>
                  <a:ext cx="763827" cy="361231"/>
                </a:xfrm>
                <a:prstGeom prst="round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12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2339048" y="2964167"/>
                  <a:ext cx="941835" cy="24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charset="0"/>
                      <a:ea typeface="Arial" charset="0"/>
                      <a:cs typeface="Arial" charset="0"/>
                    </a:rPr>
                    <a:t>Pragmas</a:t>
                  </a:r>
                  <a:endParaRPr lang="en-US" sz="14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cxnSp>
            <p:nvCxnSpPr>
              <p:cNvPr id="53" name="Straight Arrow Connector 52"/>
              <p:cNvCxnSpPr>
                <a:stCxn id="59" idx="2"/>
                <a:endCxn id="58" idx="0"/>
              </p:cNvCxnSpPr>
              <p:nvPr/>
            </p:nvCxnSpPr>
            <p:spPr>
              <a:xfrm flipH="1">
                <a:off x="3804738" y="2549285"/>
                <a:ext cx="7517" cy="2934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endCxn id="58" idx="2"/>
              </p:cNvCxnSpPr>
              <p:nvPr/>
            </p:nvCxnSpPr>
            <p:spPr>
              <a:xfrm flipV="1">
                <a:off x="3799632" y="3668759"/>
                <a:ext cx="5106" cy="3924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/>
              <p:cNvSpPr/>
              <p:nvPr/>
            </p:nvSpPr>
            <p:spPr>
              <a:xfrm>
                <a:off x="6266313" y="2403592"/>
                <a:ext cx="1509622" cy="85987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Performance Model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274749" y="3691263"/>
                <a:ext cx="1501187" cy="80049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Resource Model</a:t>
                </a:r>
              </a:p>
            </p:txBody>
          </p:sp>
          <p:cxnSp>
            <p:nvCxnSpPr>
              <p:cNvPr id="48" name="Straight Arrow Connector 47"/>
              <p:cNvCxnSpPr>
                <a:stCxn id="25" idx="3"/>
                <a:endCxn id="51" idx="1"/>
              </p:cNvCxnSpPr>
              <p:nvPr/>
            </p:nvCxnSpPr>
            <p:spPr>
              <a:xfrm>
                <a:off x="5812930" y="3262418"/>
                <a:ext cx="461819" cy="82909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50" idx="3"/>
                <a:endCxn id="39" idx="1"/>
              </p:cNvCxnSpPr>
              <p:nvPr/>
            </p:nvCxnSpPr>
            <p:spPr>
              <a:xfrm>
                <a:off x="7775935" y="2833529"/>
                <a:ext cx="450617" cy="513665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/>
              <p:cNvSpPr/>
              <p:nvPr/>
            </p:nvSpPr>
            <p:spPr>
              <a:xfrm>
                <a:off x="9776384" y="2836483"/>
                <a:ext cx="797823" cy="98584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12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8827996" y="1556786"/>
                <a:ext cx="13579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Arial" charset="0"/>
                    <a:ea typeface="Arial" charset="0"/>
                    <a:cs typeface="Arial" charset="0"/>
                  </a:rPr>
                  <a:t>MGDSE</a:t>
                </a:r>
                <a:endParaRPr lang="en-US" sz="112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37" name="Elbow Connector 36"/>
              <p:cNvCxnSpPr>
                <a:stCxn id="35" idx="2"/>
                <a:endCxn id="61" idx="2"/>
              </p:cNvCxnSpPr>
              <p:nvPr/>
            </p:nvCxnSpPr>
            <p:spPr>
              <a:xfrm rot="5400000">
                <a:off x="6603614" y="1023741"/>
                <a:ext cx="773095" cy="6370271"/>
              </a:xfrm>
              <a:prstGeom prst="bentConnector3">
                <a:avLst>
                  <a:gd name="adj1" fmla="val 150798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/>
              <p:cNvGrpSpPr/>
              <p:nvPr/>
            </p:nvGrpSpPr>
            <p:grpSpPr>
              <a:xfrm>
                <a:off x="8188891" y="2860870"/>
                <a:ext cx="1519841" cy="972648"/>
                <a:chOff x="6455776" y="1789907"/>
                <a:chExt cx="1335935" cy="694053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6488880" y="1789907"/>
                  <a:ext cx="1176879" cy="69405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12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 flipH="1">
                  <a:off x="6455776" y="1883446"/>
                  <a:ext cx="1335935" cy="4612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charset="0"/>
                      <a:ea typeface="Arial" charset="0"/>
                      <a:cs typeface="Arial" charset="0"/>
                    </a:rPr>
                    <a:t>Redundancy</a:t>
                  </a:r>
                </a:p>
                <a:p>
                  <a:r>
                    <a:rPr lang="en-US" dirty="0">
                      <a:latin typeface="Arial" charset="0"/>
                      <a:ea typeface="Arial" charset="0"/>
                      <a:cs typeface="Arial" charset="0"/>
                    </a:rPr>
                    <a:t>Elimination</a:t>
                  </a:r>
                </a:p>
              </p:txBody>
            </p:sp>
          </p:grpSp>
          <p:cxnSp>
            <p:nvCxnSpPr>
              <p:cNvPr id="33" name="Straight Arrow Connector 32"/>
              <p:cNvCxnSpPr/>
              <p:nvPr/>
            </p:nvCxnSpPr>
            <p:spPr>
              <a:xfrm flipV="1">
                <a:off x="9558915" y="3305960"/>
                <a:ext cx="21746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275702" y="2539988"/>
                <a:ext cx="14527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C/C++ Source Code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524387" y="1347213"/>
                <a:ext cx="9894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Model</a:t>
                </a: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27" name="Straight Arrow Connector 26"/>
              <p:cNvCxnSpPr>
                <a:stCxn id="58" idx="3"/>
                <a:endCxn id="25" idx="1"/>
              </p:cNvCxnSpPr>
              <p:nvPr/>
            </p:nvCxnSpPr>
            <p:spPr>
              <a:xfrm>
                <a:off x="4468381" y="3255727"/>
                <a:ext cx="227482" cy="66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4695863" y="2822228"/>
                <a:ext cx="1117067" cy="880379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565384" y="1961994"/>
                <a:ext cx="11588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>
                    <a:latin typeface="Arial" charset="0"/>
                    <a:ea typeface="Arial" charset="0"/>
                    <a:cs typeface="Arial" charset="0"/>
                  </a:rPr>
                  <a:t>Frequency</a:t>
                </a:r>
                <a:endParaRPr lang="en-US" sz="1800" i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637408" y="2934236"/>
                <a:ext cx="12357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Operation Chaining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028538" y="2922471"/>
                <a:ext cx="15424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DFG Construction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 flipH="1">
                <a:off x="9718410" y="2998134"/>
                <a:ext cx="9392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Guided</a:t>
                </a:r>
              </a:p>
              <a:p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Search</a:t>
                </a: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>
                <a:off x="10584027" y="3282343"/>
                <a:ext cx="1320205" cy="97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V="1">
                <a:off x="494681" y="3258227"/>
                <a:ext cx="112605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56" idx="3"/>
                <a:endCxn id="58" idx="1"/>
              </p:cNvCxnSpPr>
              <p:nvPr/>
            </p:nvCxnSpPr>
            <p:spPr>
              <a:xfrm>
                <a:off x="2716356" y="3249129"/>
                <a:ext cx="424739" cy="6596"/>
              </a:xfrm>
              <a:prstGeom prst="straightConnector1">
                <a:avLst/>
              </a:prstGeom>
              <a:ln w="63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H="1">
                <a:off x="4297607" y="2203368"/>
                <a:ext cx="312576" cy="677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>
                <a:stCxn id="25" idx="3"/>
                <a:endCxn id="50" idx="1"/>
              </p:cNvCxnSpPr>
              <p:nvPr/>
            </p:nvCxnSpPr>
            <p:spPr>
              <a:xfrm flipV="1">
                <a:off x="5812930" y="2833529"/>
                <a:ext cx="453383" cy="428889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51" idx="3"/>
                <a:endCxn id="39" idx="1"/>
              </p:cNvCxnSpPr>
              <p:nvPr/>
            </p:nvCxnSpPr>
            <p:spPr>
              <a:xfrm flipV="1">
                <a:off x="7775936" y="3347194"/>
                <a:ext cx="450616" cy="744314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1573692" y="2916300"/>
                <a:ext cx="12357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Clang Front End</a:t>
                </a:r>
              </a:p>
            </p:txBody>
          </p:sp>
        </p:grpSp>
      </p:grpSp>
      <p:cxnSp>
        <p:nvCxnSpPr>
          <p:cNvPr id="112" name="Straight Arrow Connector 111"/>
          <p:cNvCxnSpPr/>
          <p:nvPr/>
        </p:nvCxnSpPr>
        <p:spPr>
          <a:xfrm flipV="1">
            <a:off x="410926" y="3276510"/>
            <a:ext cx="1152000" cy="0"/>
          </a:xfrm>
          <a:prstGeom prst="straightConnector1">
            <a:avLst/>
          </a:prstGeom>
          <a:ln w="38100">
            <a:solidFill>
              <a:srgbClr val="EF3E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2639386" y="3268656"/>
            <a:ext cx="457200" cy="0"/>
          </a:xfrm>
          <a:prstGeom prst="straightConnector1">
            <a:avLst/>
          </a:prstGeom>
          <a:ln w="38100">
            <a:solidFill>
              <a:srgbClr val="EF3E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5732869" y="3269736"/>
            <a:ext cx="468000" cy="829090"/>
          </a:xfrm>
          <a:prstGeom prst="straightConnector1">
            <a:avLst/>
          </a:prstGeom>
          <a:ln w="38100">
            <a:solidFill>
              <a:srgbClr val="EF3E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V="1">
            <a:off x="5724384" y="2823682"/>
            <a:ext cx="476682" cy="479932"/>
          </a:xfrm>
          <a:prstGeom prst="straightConnector1">
            <a:avLst/>
          </a:prstGeom>
          <a:ln w="38100">
            <a:solidFill>
              <a:srgbClr val="EF3E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7704108" y="2833361"/>
            <a:ext cx="457200" cy="548640"/>
          </a:xfrm>
          <a:prstGeom prst="straightConnector1">
            <a:avLst/>
          </a:prstGeom>
          <a:ln w="38100">
            <a:solidFill>
              <a:srgbClr val="EF3E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7698966" y="3352167"/>
            <a:ext cx="457200" cy="731520"/>
          </a:xfrm>
          <a:prstGeom prst="straightConnector1">
            <a:avLst/>
          </a:prstGeom>
          <a:ln w="38100">
            <a:solidFill>
              <a:srgbClr val="EF3E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/>
          <p:cNvCxnSpPr>
            <a:stCxn id="35" idx="2"/>
            <a:endCxn id="61" idx="2"/>
          </p:cNvCxnSpPr>
          <p:nvPr/>
        </p:nvCxnSpPr>
        <p:spPr>
          <a:xfrm rot="5400000">
            <a:off x="6526644" y="1037340"/>
            <a:ext cx="773095" cy="6370271"/>
          </a:xfrm>
          <a:prstGeom prst="bentConnector3">
            <a:avLst>
              <a:gd name="adj1" fmla="val 150798"/>
            </a:avLst>
          </a:prstGeom>
          <a:ln w="38100">
            <a:solidFill>
              <a:srgbClr val="EF3E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2665808" y="5423305"/>
            <a:ext cx="78770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B931"/>
              </a:buClr>
            </a:pPr>
            <a:r>
              <a:rPr lang="en-US" altLang="zh-CN" sz="2400" dirty="0">
                <a:ea typeface="Times" charset="0"/>
                <a:cs typeface="Times" charset="0"/>
              </a:rPr>
              <a:t>RDC: </a:t>
            </a:r>
            <a:r>
              <a:rPr lang="en-US" sz="2400" dirty="0">
                <a:ea typeface="Times" charset="0"/>
                <a:cs typeface="Times" charset="0"/>
              </a:rPr>
              <a:t>Recursive data </a:t>
            </a:r>
            <a:r>
              <a:rPr lang="en-US" sz="2400" dirty="0" smtClean="0">
                <a:ea typeface="Times" charset="0"/>
                <a:cs typeface="Times" charset="0"/>
              </a:rPr>
              <a:t>collector</a:t>
            </a:r>
            <a:r>
              <a:rPr lang="en-US" sz="2400" dirty="0">
                <a:ea typeface="Times" charset="0"/>
                <a:cs typeface="Times" charset="0"/>
              </a:rPr>
              <a:t>.</a:t>
            </a:r>
            <a:endParaRPr lang="en-US" sz="2400" dirty="0" smtClean="0">
              <a:ea typeface="Times" charset="0"/>
              <a:cs typeface="Times" charset="0"/>
            </a:endParaRPr>
          </a:p>
          <a:p>
            <a:pPr>
              <a:buClr>
                <a:srgbClr val="FFB931"/>
              </a:buClr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ea typeface="Times" charset="0"/>
                <a:cs typeface="Times" charset="0"/>
              </a:rPr>
              <a:t>          </a:t>
            </a:r>
            <a:r>
              <a:rPr lang="en-US" sz="2400" b="1" dirty="0" smtClean="0">
                <a:ea typeface="Times" charset="0"/>
                <a:cs typeface="Times" charset="0"/>
              </a:rPr>
              <a:t>Computes </a:t>
            </a:r>
            <a:r>
              <a:rPr lang="en-US" sz="2400" b="1" dirty="0">
                <a:ea typeface="Times" charset="0"/>
                <a:cs typeface="Times" charset="0"/>
              </a:rPr>
              <a:t>the parameters </a:t>
            </a:r>
            <a:r>
              <a:rPr lang="en-US" sz="2400" dirty="0">
                <a:ea typeface="Times" charset="0"/>
                <a:cs typeface="Times" charset="0"/>
              </a:rPr>
              <a:t>required by our model. </a:t>
            </a:r>
          </a:p>
        </p:txBody>
      </p:sp>
      <p:cxnSp>
        <p:nvCxnSpPr>
          <p:cNvPr id="124" name="Straight Arrow Connector 123"/>
          <p:cNvCxnSpPr/>
          <p:nvPr/>
        </p:nvCxnSpPr>
        <p:spPr>
          <a:xfrm>
            <a:off x="10498426" y="3307342"/>
            <a:ext cx="1332000" cy="0"/>
          </a:xfrm>
          <a:prstGeom prst="straightConnector1">
            <a:avLst/>
          </a:prstGeom>
          <a:ln w="50800">
            <a:solidFill>
              <a:srgbClr val="EF3E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08076" y="994581"/>
            <a:ext cx="1005840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3" y="412489"/>
            <a:ext cx="365760" cy="365760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698210" y="327834"/>
            <a:ext cx="537205" cy="537205"/>
          </a:xfrm>
          <a:prstGeom prst="ellipse">
            <a:avLst/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4379687" y="3282724"/>
            <a:ext cx="274320" cy="0"/>
          </a:xfrm>
          <a:prstGeom prst="straightConnector1">
            <a:avLst/>
          </a:prstGeom>
          <a:ln w="38100">
            <a:solidFill>
              <a:srgbClr val="EF3E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9453302" y="3307836"/>
            <a:ext cx="274320" cy="0"/>
          </a:xfrm>
          <a:prstGeom prst="straightConnector1">
            <a:avLst/>
          </a:prstGeom>
          <a:ln w="38100">
            <a:solidFill>
              <a:srgbClr val="EF3E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158083" y="5310554"/>
            <a:ext cx="9859359" cy="1045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2779240" y="5588107"/>
            <a:ext cx="7877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B931"/>
              </a:buClr>
            </a:pPr>
            <a:r>
              <a:rPr lang="en-US" altLang="zh-CN" sz="2400" dirty="0" smtClean="0">
                <a:ea typeface="Times" charset="0"/>
                <a:cs typeface="Times" charset="0"/>
              </a:rPr>
              <a:t>Model: </a:t>
            </a:r>
            <a:r>
              <a:rPr lang="en-US" altLang="zh-CN" sz="2400" b="1" dirty="0" smtClean="0">
                <a:ea typeface="Times" charset="0"/>
                <a:cs typeface="Times" charset="0"/>
              </a:rPr>
              <a:t>E</a:t>
            </a:r>
            <a:r>
              <a:rPr lang="en-US" sz="2400" b="1" dirty="0" smtClean="0">
                <a:ea typeface="Times" charset="0"/>
                <a:cs typeface="Times" charset="0"/>
              </a:rPr>
              <a:t>stimates</a:t>
            </a:r>
            <a:r>
              <a:rPr lang="en-US" sz="2400" dirty="0" smtClean="0">
                <a:ea typeface="Times" charset="0"/>
                <a:cs typeface="Times" charset="0"/>
              </a:rPr>
              <a:t> </a:t>
            </a:r>
            <a:r>
              <a:rPr lang="en-US" sz="2400" dirty="0">
                <a:ea typeface="Times" charset="0"/>
                <a:cs typeface="Times" charset="0"/>
              </a:rPr>
              <a:t>the performance and </a:t>
            </a:r>
            <a:r>
              <a:rPr lang="en-US" sz="2400" dirty="0" smtClean="0">
                <a:ea typeface="Times" charset="0"/>
                <a:cs typeface="Times" charset="0"/>
              </a:rPr>
              <a:t>resource usage</a:t>
            </a:r>
            <a:endParaRPr lang="en-US" sz="2400" dirty="0">
              <a:ea typeface="Times" charset="0"/>
              <a:cs typeface="Times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149311" y="5389606"/>
            <a:ext cx="9859359" cy="1045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133774" y="5344229"/>
            <a:ext cx="78770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B931"/>
              </a:buClr>
            </a:pPr>
            <a:r>
              <a:rPr lang="en-US" altLang="zh-CN" sz="2400" dirty="0" smtClean="0">
                <a:ea typeface="Times" charset="0"/>
                <a:cs typeface="Times" charset="0"/>
              </a:rPr>
              <a:t>MGDSE:  an algorithm for design space exploration</a:t>
            </a:r>
          </a:p>
          <a:p>
            <a:pPr>
              <a:buClr>
                <a:srgbClr val="FFB931"/>
              </a:buClr>
            </a:pPr>
            <a:r>
              <a:rPr lang="en-US" altLang="zh-CN" sz="2400" b="1" dirty="0" smtClean="0">
                <a:ea typeface="Times" charset="0"/>
                <a:cs typeface="Times" charset="0"/>
              </a:rPr>
              <a:t>                 E</a:t>
            </a:r>
            <a:r>
              <a:rPr lang="en-US" sz="2400" b="1" dirty="0" smtClean="0">
                <a:ea typeface="Times" charset="0"/>
                <a:cs typeface="Times" charset="0"/>
              </a:rPr>
              <a:t>valuates</a:t>
            </a:r>
            <a:r>
              <a:rPr lang="en-US" sz="2400" dirty="0" smtClean="0">
                <a:ea typeface="Times" charset="0"/>
                <a:cs typeface="Times" charset="0"/>
              </a:rPr>
              <a:t> </a:t>
            </a:r>
            <a:r>
              <a:rPr lang="en-US" sz="2400" dirty="0">
                <a:ea typeface="Times" charset="0"/>
                <a:cs typeface="Times" charset="0"/>
              </a:rPr>
              <a:t>the estimated results </a:t>
            </a:r>
          </a:p>
          <a:p>
            <a:pPr>
              <a:buClr>
                <a:srgbClr val="FFB931"/>
              </a:buClr>
            </a:pPr>
            <a:r>
              <a:rPr lang="en-US" sz="2400" dirty="0" smtClean="0">
                <a:ea typeface="Times" charset="0"/>
                <a:cs typeface="Times" charset="0"/>
              </a:rPr>
              <a:t>                 </a:t>
            </a:r>
            <a:r>
              <a:rPr lang="en-US" sz="2400" b="1" dirty="0" smtClean="0">
                <a:ea typeface="Times" charset="0"/>
                <a:cs typeface="Times" charset="0"/>
              </a:rPr>
              <a:t>Sets</a:t>
            </a:r>
            <a:r>
              <a:rPr lang="en-US" sz="2400" dirty="0" smtClean="0">
                <a:ea typeface="Times" charset="0"/>
                <a:cs typeface="Times" charset="0"/>
              </a:rPr>
              <a:t> </a:t>
            </a:r>
            <a:r>
              <a:rPr lang="en-US" sz="2400" dirty="0">
                <a:ea typeface="Times" charset="0"/>
                <a:cs typeface="Times" charset="0"/>
              </a:rPr>
              <a:t>the next configuration for RDC</a:t>
            </a:r>
            <a:r>
              <a:rPr lang="en-US" sz="2400" dirty="0" smtClean="0">
                <a:ea typeface="Times" charset="0"/>
                <a:cs typeface="Times" charset="0"/>
              </a:rPr>
              <a:t>.</a:t>
            </a:r>
            <a:endParaRPr lang="en-US" sz="2400" dirty="0">
              <a:ea typeface="Times" charset="0"/>
              <a:cs typeface="Times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916179" y="5383667"/>
            <a:ext cx="9859359" cy="1104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240985" y="5672250"/>
            <a:ext cx="94736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B931"/>
              </a:buClr>
            </a:pPr>
            <a:r>
              <a:rPr lang="en-US" sz="2400" dirty="0">
                <a:ea typeface="Times" charset="0"/>
                <a:cs typeface="Times" charset="0"/>
              </a:rPr>
              <a:t>COMBA </a:t>
            </a:r>
            <a:r>
              <a:rPr lang="en-US" sz="2400" b="1" dirty="0">
                <a:ea typeface="Times" charset="0"/>
                <a:cs typeface="Times" charset="0"/>
              </a:rPr>
              <a:t>iterates</a:t>
            </a:r>
            <a:r>
              <a:rPr lang="en-US" sz="2400" dirty="0">
                <a:ea typeface="Times" charset="0"/>
                <a:cs typeface="Times" charset="0"/>
              </a:rPr>
              <a:t> </a:t>
            </a:r>
            <a:r>
              <a:rPr lang="en-US" sz="2400" dirty="0" smtClean="0">
                <a:ea typeface="Times" charset="0"/>
                <a:cs typeface="Times" charset="0"/>
              </a:rPr>
              <a:t>until </a:t>
            </a:r>
            <a:r>
              <a:rPr lang="en-US" sz="2400" dirty="0">
                <a:ea typeface="Times" charset="0"/>
                <a:cs typeface="Times" charset="0"/>
              </a:rPr>
              <a:t>it finds the </a:t>
            </a:r>
            <a:r>
              <a:rPr lang="en-US" sz="2400" b="1" dirty="0">
                <a:ea typeface="Times" charset="0"/>
                <a:cs typeface="Times" charset="0"/>
              </a:rPr>
              <a:t>high-performance</a:t>
            </a:r>
            <a:r>
              <a:rPr lang="en-US" sz="2400" dirty="0">
                <a:ea typeface="Times" charset="0"/>
                <a:cs typeface="Times" charset="0"/>
              </a:rPr>
              <a:t> configuration.</a:t>
            </a:r>
          </a:p>
        </p:txBody>
      </p:sp>
      <p:sp>
        <p:nvSpPr>
          <p:cNvPr id="82" name="Rectangle 81"/>
          <p:cNvSpPr/>
          <p:nvPr/>
        </p:nvSpPr>
        <p:spPr>
          <a:xfrm>
            <a:off x="2928793" y="-1796"/>
            <a:ext cx="9381090" cy="691533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293" y="-33601"/>
            <a:ext cx="3071590" cy="6949440"/>
            <a:chOff x="-8612" y="-24174"/>
            <a:chExt cx="3071590" cy="6949440"/>
          </a:xfrm>
        </p:grpSpPr>
        <p:grpSp>
          <p:nvGrpSpPr>
            <p:cNvPr id="63" name="Group 62"/>
            <p:cNvGrpSpPr/>
            <p:nvPr/>
          </p:nvGrpSpPr>
          <p:grpSpPr>
            <a:xfrm>
              <a:off x="-8612" y="-24174"/>
              <a:ext cx="3071590" cy="6949440"/>
              <a:chOff x="90536" y="-33032"/>
              <a:chExt cx="3071590" cy="694944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90536" y="-33032"/>
                <a:ext cx="2936629" cy="69494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76200" algn="l" rotWithShape="0">
                  <a:schemeClr val="accent5">
                    <a:lumMod val="60000"/>
                    <a:lumOff val="40000"/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248055" y="2336795"/>
                <a:ext cx="2914071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3600" b="1" dirty="0" smtClean="0">
                    <a:latin typeface="Arial" charset="0"/>
                    <a:ea typeface="Arial" charset="0"/>
                    <a:cs typeface="Arial" charset="0"/>
                  </a:rPr>
                  <a:t>Framework</a:t>
                </a:r>
                <a:endParaRPr lang="en-US" altLang="zh-CN" sz="1200" b="1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800" b="1" dirty="0" smtClean="0">
                    <a:solidFill>
                      <a:schemeClr val="bg2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RDC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800" b="1" dirty="0" smtClean="0">
                    <a:solidFill>
                      <a:schemeClr val="bg2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Models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800" b="1" dirty="0" smtClean="0">
                    <a:solidFill>
                      <a:schemeClr val="bg2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MGDSE</a:t>
                </a:r>
                <a:endParaRPr lang="en-US" altLang="zh-CN" sz="6600" b="1" dirty="0" smtClean="0">
                  <a:solidFill>
                    <a:schemeClr val="bg2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313262" y="910634"/>
              <a:ext cx="2449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Background</a:t>
              </a:r>
              <a:endParaRPr lang="en-US" sz="1200" b="1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>
              <a:off x="1472059" y="1611533"/>
              <a:ext cx="0" cy="822960"/>
            </a:xfrm>
            <a:prstGeom prst="straightConnector1">
              <a:avLst/>
            </a:prstGeom>
            <a:ln w="19050">
              <a:gradFill>
                <a:gsLst>
                  <a:gs pos="8000">
                    <a:schemeClr val="bg2">
                      <a:lumMod val="75000"/>
                    </a:schemeClr>
                  </a:gs>
                  <a:gs pos="37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tx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dash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945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3" grpId="0" animBg="1"/>
      <p:bldP spid="74" grpId="0" animBg="1"/>
      <p:bldP spid="76" grpId="0" animBg="1"/>
      <p:bldP spid="14" grpId="0" animBg="1"/>
      <p:bldP spid="14" grpId="1" animBg="1"/>
      <p:bldP spid="41" grpId="0" animBg="1"/>
      <p:bldP spid="41" grpId="1" animBg="1"/>
      <p:bldP spid="55" grpId="0" animBg="1"/>
      <p:bldP spid="55" grpId="1" animBg="1"/>
      <p:bldP spid="49" grpId="0" animBg="1"/>
      <p:bldP spid="49" grpId="1" animBg="1"/>
      <p:bldP spid="119" grpId="0"/>
      <p:bldP spid="80" grpId="0" animBg="1"/>
      <p:bldP spid="120" grpId="0"/>
      <p:bldP spid="103" grpId="0" animBg="1"/>
      <p:bldP spid="121" grpId="0"/>
      <p:bldP spid="104" grpId="0" animBg="1"/>
      <p:bldP spid="123" grpId="0"/>
      <p:bldP spid="8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/>
          <p:cNvSpPr/>
          <p:nvPr/>
        </p:nvSpPr>
        <p:spPr>
          <a:xfrm>
            <a:off x="7332725" y="2928155"/>
            <a:ext cx="41793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pPr>
            <a:r>
              <a:rPr lang="en-US" altLang="zh-CN" sz="2400" dirty="0" smtClean="0">
                <a:ea typeface="Times" charset="0"/>
                <a:cs typeface="Times" charset="0"/>
              </a:rPr>
              <a:t>RDC: an optimization pass </a:t>
            </a:r>
            <a:r>
              <a:rPr lang="en-US" altLang="zh-CN" sz="2400" dirty="0">
                <a:ea typeface="Times" charset="0"/>
                <a:cs typeface="Times" charset="0"/>
              </a:rPr>
              <a:t>based on </a:t>
            </a:r>
            <a:r>
              <a:rPr lang="en-US" altLang="zh-CN" sz="2400" i="1" dirty="0" err="1">
                <a:ea typeface="Times" charset="0"/>
                <a:cs typeface="Times" charset="0"/>
              </a:rPr>
              <a:t>llvm</a:t>
            </a:r>
            <a:r>
              <a:rPr lang="en-US" altLang="zh-CN" sz="2400" i="1" dirty="0">
                <a:ea typeface="Times" charset="0"/>
                <a:cs typeface="Times" charset="0"/>
              </a:rPr>
              <a:t>::Module </a:t>
            </a:r>
            <a:r>
              <a:rPr lang="en-US" altLang="zh-CN" sz="2400" dirty="0">
                <a:ea typeface="Times" charset="0"/>
                <a:cs typeface="Times" charset="0"/>
              </a:rPr>
              <a:t>class.</a:t>
            </a:r>
          </a:p>
          <a:p>
            <a:pPr>
              <a:buClr>
                <a:schemeClr val="accent4"/>
              </a:buClr>
              <a:defRPr/>
            </a:pPr>
            <a:endParaRPr lang="en-US" altLang="zh-CN" sz="2400" dirty="0" smtClean="0">
              <a:ea typeface="Times" charset="0"/>
              <a:cs typeface="Times" charset="0"/>
            </a:endParaRPr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pPr>
            <a:r>
              <a:rPr lang="en-US" altLang="zh-CN" sz="2400" dirty="0" smtClean="0">
                <a:ea typeface="Times" charset="0"/>
                <a:cs typeface="Times" charset="0"/>
              </a:rPr>
              <a:t>LLVM IR: LLVM intermediate representation</a:t>
            </a:r>
            <a:endParaRPr lang="en-US" altLang="zh-CN" sz="2400" dirty="0">
              <a:ea typeface="Times" charset="0"/>
              <a:cs typeface="Times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20053" y="33373"/>
            <a:ext cx="7726067" cy="1325563"/>
          </a:xfrm>
        </p:spPr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Recursive Data Collection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0CB98-21AC-1D4F-8C02-61A5F2FBF8EB}" type="slidenum">
              <a:rPr lang="en-US" smtClean="0"/>
              <a:t>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52392" y="2298204"/>
            <a:ext cx="6196602" cy="2878669"/>
            <a:chOff x="1113413" y="2277801"/>
            <a:chExt cx="5290733" cy="2174462"/>
          </a:xfrm>
        </p:grpSpPr>
        <p:grpSp>
          <p:nvGrpSpPr>
            <p:cNvPr id="6" name="Group 5"/>
            <p:cNvGrpSpPr/>
            <p:nvPr/>
          </p:nvGrpSpPr>
          <p:grpSpPr>
            <a:xfrm>
              <a:off x="1954046" y="2277801"/>
              <a:ext cx="4450100" cy="2174462"/>
              <a:chOff x="1091903" y="442725"/>
              <a:chExt cx="4027447" cy="2078378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1091903" y="442725"/>
                <a:ext cx="4027447" cy="2078378"/>
                <a:chOff x="1032731" y="584458"/>
                <a:chExt cx="4027447" cy="2078378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266044" y="584458"/>
                  <a:ext cx="3794134" cy="2078378"/>
                  <a:chOff x="1266044" y="643833"/>
                  <a:chExt cx="3794134" cy="2078378"/>
                </a:xfrm>
              </p:grpSpPr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1266044" y="643833"/>
                    <a:ext cx="3794134" cy="2078378"/>
                    <a:chOff x="1365343" y="40508"/>
                    <a:chExt cx="3794134" cy="2078378"/>
                  </a:xfrm>
                </p:grpSpPr>
                <p:grpSp>
                  <p:nvGrpSpPr>
                    <p:cNvPr id="16" name="Group 15"/>
                    <p:cNvGrpSpPr/>
                    <p:nvPr/>
                  </p:nvGrpSpPr>
                  <p:grpSpPr>
                    <a:xfrm>
                      <a:off x="1365343" y="40508"/>
                      <a:ext cx="3794134" cy="2078378"/>
                      <a:chOff x="2611219" y="4015336"/>
                      <a:chExt cx="3794134" cy="2078378"/>
                    </a:xfrm>
                  </p:grpSpPr>
                  <p:grpSp>
                    <p:nvGrpSpPr>
                      <p:cNvPr id="18" name="Group 17"/>
                      <p:cNvGrpSpPr/>
                      <p:nvPr/>
                    </p:nvGrpSpPr>
                    <p:grpSpPr>
                      <a:xfrm>
                        <a:off x="2611219" y="4015336"/>
                        <a:ext cx="3794134" cy="2078378"/>
                        <a:chOff x="1331059" y="296776"/>
                        <a:chExt cx="3794134" cy="2078378"/>
                      </a:xfrm>
                    </p:grpSpPr>
                    <p:grpSp>
                      <p:nvGrpSpPr>
                        <p:cNvPr id="20" name="Group 19"/>
                        <p:cNvGrpSpPr/>
                        <p:nvPr/>
                      </p:nvGrpSpPr>
                      <p:grpSpPr>
                        <a:xfrm>
                          <a:off x="1331059" y="296776"/>
                          <a:ext cx="3794134" cy="2078378"/>
                          <a:chOff x="1331059" y="479656"/>
                          <a:chExt cx="3794134" cy="2078378"/>
                        </a:xfrm>
                      </p:grpSpPr>
                      <p:grpSp>
                        <p:nvGrpSpPr>
                          <p:cNvPr id="22" name="Group 21"/>
                          <p:cNvGrpSpPr/>
                          <p:nvPr/>
                        </p:nvGrpSpPr>
                        <p:grpSpPr>
                          <a:xfrm>
                            <a:off x="1331059" y="479656"/>
                            <a:ext cx="2721545" cy="2078378"/>
                            <a:chOff x="1124143" y="1623164"/>
                            <a:chExt cx="2721544" cy="2078378"/>
                          </a:xfrm>
                        </p:grpSpPr>
                        <p:grpSp>
                          <p:nvGrpSpPr>
                            <p:cNvPr id="24" name="Group 23"/>
                            <p:cNvGrpSpPr/>
                            <p:nvPr/>
                          </p:nvGrpSpPr>
                          <p:grpSpPr>
                            <a:xfrm>
                              <a:off x="1124143" y="1623164"/>
                              <a:ext cx="2539679" cy="2078378"/>
                              <a:chOff x="1371793" y="3090014"/>
                              <a:chExt cx="2539679" cy="2078378"/>
                            </a:xfrm>
                          </p:grpSpPr>
                          <p:grpSp>
                            <p:nvGrpSpPr>
                              <p:cNvPr id="26" name="Group 25"/>
                              <p:cNvGrpSpPr/>
                              <p:nvPr/>
                            </p:nvGrpSpPr>
                            <p:grpSpPr>
                              <a:xfrm>
                                <a:off x="1371793" y="3090014"/>
                                <a:ext cx="2539679" cy="2078378"/>
                                <a:chOff x="1814755" y="1370616"/>
                                <a:chExt cx="2539679" cy="2078378"/>
                              </a:xfrm>
                            </p:grpSpPr>
                            <p:sp>
                              <p:nvSpPr>
                                <p:cNvPr id="29" name="Rectangle 28"/>
                                <p:cNvSpPr/>
                                <p:nvPr/>
                              </p:nvSpPr>
                              <p:spPr>
                                <a:xfrm>
                                  <a:off x="1814755" y="1370616"/>
                                  <a:ext cx="2539679" cy="2078378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accent5">
                                    <a:lumMod val="40000"/>
                                    <a:lumOff val="60000"/>
                                    <a:alpha val="70000"/>
                                  </a:scheme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6"/>
                                </a:lnRef>
                                <a:fillRef idx="1">
                                  <a:schemeClr val="lt1"/>
                                </a:fillRef>
                                <a:effectRef idx="0">
                                  <a:schemeClr val="accent6"/>
                                </a:effectRef>
                                <a:fontRef idx="minor">
                                  <a:schemeClr val="dk1"/>
                                </a:fontRef>
                              </p:style>
                              <p:txBody>
      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 algn="ctr"/>
                                  <a:endParaRPr lang="en-US" sz="1120"/>
                                </a:p>
                              </p:txBody>
                            </p:sp>
                            <p:sp>
                              <p:nvSpPr>
                                <p:cNvPr id="31" name="Rectangle 30"/>
                                <p:cNvSpPr/>
                                <p:nvPr/>
                              </p:nvSpPr>
                              <p:spPr>
                                <a:xfrm>
                                  <a:off x="1938328" y="2045223"/>
                                  <a:ext cx="1075268" cy="589458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>
                                    <a:alpha val="50000"/>
                                  </a:schemeClr>
                                </a:solidFill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6"/>
                                </a:lnRef>
                                <a:fillRef idx="1">
                                  <a:schemeClr val="lt1"/>
                                </a:fillRef>
                                <a:effectRef idx="0">
                                  <a:schemeClr val="accent6"/>
                                </a:effectRef>
                                <a:fontRef idx="minor">
                                  <a:schemeClr val="dk1"/>
                                </a:fontRef>
                              </p:style>
                              <p:txBody>
      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 algn="ctr"/>
                                  <a:endParaRPr lang="en-US" sz="1600" dirty="0">
                                    <a:latin typeface="Times" charset="0"/>
                                    <a:ea typeface="Times" charset="0"/>
                                    <a:cs typeface="Times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2" name="Rounded Rectangle 31"/>
                                <p:cNvSpPr/>
                                <p:nvPr/>
                              </p:nvSpPr>
                              <p:spPr>
                                <a:xfrm>
                                  <a:off x="2102329" y="1454083"/>
                                  <a:ext cx="851892" cy="364138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1">
                                    <a:alpha val="50000"/>
                                  </a:schemeClr>
                                </a:solidFill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  <a:t>Library</a:t>
                                  </a:r>
                                  <a:endParaRPr lang="en-US" sz="1100" dirty="0">
                                    <a:solidFill>
                                      <a:schemeClr val="tx1"/>
                                    </a:solidFill>
                                    <a:latin typeface="Arial" charset="0"/>
                                    <a:ea typeface="Arial" charset="0"/>
                                    <a:cs typeface="Arial" charset="0"/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33" name="Group 32"/>
                                <p:cNvGrpSpPr/>
                                <p:nvPr/>
                              </p:nvGrpSpPr>
                              <p:grpSpPr>
                                <a:xfrm>
                                  <a:off x="2067357" y="2908238"/>
                                  <a:ext cx="941835" cy="361231"/>
                                  <a:chOff x="2315007" y="2946338"/>
                                  <a:chExt cx="941835" cy="361231"/>
                                </a:xfrm>
                              </p:grpSpPr>
                              <p:sp>
                                <p:nvSpPr>
                                  <p:cNvPr id="34" name="Rounded Rectangle 33"/>
                                  <p:cNvSpPr/>
                                  <p:nvPr/>
                                </p:nvSpPr>
                                <p:spPr>
                                  <a:xfrm>
                                    <a:off x="2387657" y="2946338"/>
                                    <a:ext cx="763827" cy="361231"/>
                                  </a:xfrm>
                                  <a:prstGeom prst="roundRect">
                                    <a:avLst/>
                                  </a:prstGeom>
                                  <a:solidFill>
                                    <a:schemeClr val="bg1">
                                      <a:alpha val="50000"/>
                                    </a:schemeClr>
                                  </a:solidFill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pPr algn="ctr"/>
                                    <a:endParaRPr lang="en-US" sz="1120" dirty="0">
                                      <a:solidFill>
                                        <a:schemeClr val="tx1"/>
                                      </a:solidFill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35" name="TextBox 34"/>
                                  <p:cNvSpPr txBox="1"/>
                                  <p:nvPr/>
                                </p:nvSpPr>
                                <p:spPr>
                                  <a:xfrm>
                                    <a:off x="2315007" y="2977888"/>
                                    <a:ext cx="941835" cy="299275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pPr algn="ctr"/>
                                    <a:r>
                                      <a:rPr lang="en-US" dirty="0">
                                        <a:latin typeface="Arial" charset="0"/>
                                        <a:ea typeface="Arial" charset="0"/>
                                        <a:cs typeface="Arial" charset="0"/>
                                      </a:rPr>
                                      <a:t>Pragmas</a:t>
                                    </a:r>
                                    <a:endParaRPr lang="en-US" sz="1400" dirty="0">
                                      <a:latin typeface="Arial" charset="0"/>
                                      <a:ea typeface="Arial" charset="0"/>
                                      <a:cs typeface="Arial" charset="0"/>
                                    </a:endParaRPr>
                                  </a:p>
                                </p:txBody>
                              </p:sp>
                            </p:grpSp>
                          </p:grpSp>
                          <p:cxnSp>
                            <p:nvCxnSpPr>
                              <p:cNvPr id="27" name="Straight Arrow Connector 26"/>
                              <p:cNvCxnSpPr/>
                              <p:nvPr/>
                            </p:nvCxnSpPr>
                            <p:spPr>
                              <a:xfrm flipH="1">
                                <a:off x="2080500" y="3537619"/>
                                <a:ext cx="0" cy="227002"/>
                              </a:xfrm>
                              <a:prstGeom prst="straightConnector1">
                                <a:avLst/>
                              </a:prstGeom>
                              <a:ln>
                                <a:solidFill>
                                  <a:schemeClr val="tx1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28" name="Straight Arrow Connector 27"/>
                              <p:cNvCxnSpPr/>
                              <p:nvPr/>
                            </p:nvCxnSpPr>
                            <p:spPr>
                              <a:xfrm flipH="1" flipV="1">
                                <a:off x="2074218" y="4358825"/>
                                <a:ext cx="0" cy="275274"/>
                              </a:xfrm>
                              <a:prstGeom prst="straightConnector1">
                                <a:avLst/>
                              </a:prstGeom>
                              <a:ln>
                                <a:solidFill>
                                  <a:schemeClr val="tx1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25" name="Straight Arrow Connector 24"/>
                            <p:cNvCxnSpPr/>
                            <p:nvPr/>
                          </p:nvCxnSpPr>
                          <p:spPr>
                            <a:xfrm>
                              <a:off x="3487298" y="2596872"/>
                              <a:ext cx="358389" cy="0"/>
                            </a:xfrm>
                            <a:prstGeom prst="straightConnector1">
                              <a:avLst/>
                            </a:prstGeom>
                            <a:ln w="635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23" name="TextBox 22"/>
                          <p:cNvSpPr txBox="1"/>
                          <p:nvPr/>
                        </p:nvSpPr>
                        <p:spPr>
                          <a:xfrm>
                            <a:off x="3920537" y="1302112"/>
                            <a:ext cx="1204656" cy="29927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dirty="0" smtClean="0">
                                <a:latin typeface="Arial" charset="0"/>
                                <a:ea typeface="Arial" charset="0"/>
                                <a:cs typeface="Arial" charset="0"/>
                              </a:rPr>
                              <a:t>Parameters</a:t>
                            </a:r>
                            <a:endParaRPr lang="en-US" sz="1800" dirty="0">
                              <a:latin typeface="Arial" charset="0"/>
                              <a:ea typeface="Arial" charset="0"/>
                              <a:cs typeface="Arial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21" name="Straight Arrow Connector 20"/>
                        <p:cNvCxnSpPr/>
                        <p:nvPr/>
                      </p:nvCxnSpPr>
                      <p:spPr>
                        <a:xfrm>
                          <a:off x="2532826" y="1294233"/>
                          <a:ext cx="307718" cy="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9" name="Rectangle 18"/>
                      <p:cNvSpPr/>
                      <p:nvPr/>
                    </p:nvSpPr>
                    <p:spPr>
                      <a:xfrm>
                        <a:off x="4120704" y="4674937"/>
                        <a:ext cx="853670" cy="628213"/>
                      </a:xfrm>
                      <a:prstGeom prst="rect">
                        <a:avLst/>
                      </a:prstGeom>
                      <a:solidFill>
                        <a:schemeClr val="bg1">
                          <a:alpha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 sz="1600" dirty="0">
                          <a:latin typeface="Times" charset="0"/>
                          <a:ea typeface="Times" charset="0"/>
                          <a:cs typeface="Times" charset="0"/>
                        </a:endParaRPr>
                      </a:p>
                    </p:txBody>
                  </p:sp>
                </p:grp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2740862" y="60223"/>
                      <a:ext cx="1018639" cy="2743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600" dirty="0">
                          <a:latin typeface="Times" charset="0"/>
                          <a:ea typeface="Times" charset="0"/>
                          <a:cs typeface="Times" charset="0"/>
                        </a:rPr>
                        <a:t>Frequency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p:txBody>
                </p:sp>
              </p:grp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2667061" y="1371249"/>
                    <a:ext cx="1086218" cy="5237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Arial" charset="0"/>
                        <a:ea typeface="Arial" charset="0"/>
                        <a:cs typeface="Arial" charset="0"/>
                      </a:rPr>
                      <a:t>Operation Chaining</a:t>
                    </a: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1303581" y="1335750"/>
                    <a:ext cx="1283103" cy="5237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Arial" charset="0"/>
                        <a:ea typeface="Arial" charset="0"/>
                        <a:cs typeface="Arial" charset="0"/>
                      </a:rPr>
                      <a:t>DFG Construction</a:t>
                    </a:r>
                  </a:p>
                </p:txBody>
              </p:sp>
            </p:grpSp>
            <p:cxnSp>
              <p:nvCxnSpPr>
                <p:cNvPr id="12" name="Straight Arrow Connector 11"/>
                <p:cNvCxnSpPr/>
                <p:nvPr/>
              </p:nvCxnSpPr>
              <p:spPr>
                <a:xfrm flipV="1">
                  <a:off x="1032731" y="1562285"/>
                  <a:ext cx="358389" cy="228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" name="Straight Arrow Connector 9"/>
              <p:cNvCxnSpPr/>
              <p:nvPr/>
            </p:nvCxnSpPr>
            <p:spPr>
              <a:xfrm flipH="1">
                <a:off x="2465360" y="634677"/>
                <a:ext cx="274753" cy="483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1113413" y="3147494"/>
              <a:ext cx="1002077" cy="31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LLVM IR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013200" y="4893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5" name="Rectangle 64" hidden="1"/>
          <p:cNvSpPr/>
          <p:nvPr/>
        </p:nvSpPr>
        <p:spPr>
          <a:xfrm>
            <a:off x="833455" y="2210202"/>
            <a:ext cx="10591005" cy="31594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/>
          <p:cNvGrpSpPr/>
          <p:nvPr/>
        </p:nvGrpSpPr>
        <p:grpSpPr>
          <a:xfrm>
            <a:off x="1711075" y="1770697"/>
            <a:ext cx="7354327" cy="4447371"/>
            <a:chOff x="5488886" y="4304754"/>
            <a:chExt cx="7354327" cy="4447371"/>
          </a:xfrm>
        </p:grpSpPr>
        <p:grpSp>
          <p:nvGrpSpPr>
            <p:cNvPr id="66" name="Group 65"/>
            <p:cNvGrpSpPr/>
            <p:nvPr/>
          </p:nvGrpSpPr>
          <p:grpSpPr>
            <a:xfrm>
              <a:off x="5488886" y="4304754"/>
              <a:ext cx="3698196" cy="4447371"/>
              <a:chOff x="1547688" y="2035781"/>
              <a:chExt cx="3036901" cy="3841475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1547688" y="2035781"/>
                <a:ext cx="3036901" cy="384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Times" charset="0"/>
                    <a:ea typeface="Times" charset="0"/>
                    <a:cs typeface="Times" charset="0"/>
                  </a:rPr>
                  <a:t>void  function(…) </a:t>
                </a:r>
                <a:endParaRPr lang="en-US" sz="2000" dirty="0" smtClean="0">
                  <a:latin typeface="Times" charset="0"/>
                  <a:ea typeface="Times" charset="0"/>
                  <a:cs typeface="Times" charset="0"/>
                </a:endParaRPr>
              </a:p>
              <a:p>
                <a:r>
                  <a:rPr lang="en-US" sz="2000" dirty="0" smtClean="0">
                    <a:latin typeface="Times" charset="0"/>
                    <a:ea typeface="Times" charset="0"/>
                    <a:cs typeface="Times" charset="0"/>
                  </a:rPr>
                  <a:t>{</a:t>
                </a:r>
              </a:p>
              <a:p>
                <a:endParaRPr lang="en-US" sz="500" dirty="0" smtClean="0">
                  <a:latin typeface="Times" charset="0"/>
                  <a:ea typeface="Times" charset="0"/>
                  <a:cs typeface="Times" charset="0"/>
                </a:endParaRPr>
              </a:p>
              <a:p>
                <a:pPr lvl="1"/>
                <a:r>
                  <a:rPr lang="zh-CN" altLang="en-US" sz="2000" dirty="0">
                    <a:latin typeface="Times" charset="0"/>
                    <a:ea typeface="Times" charset="0"/>
                    <a:cs typeface="Times" charset="0"/>
                  </a:rPr>
                  <a:t> </a:t>
                </a:r>
                <a:r>
                  <a:rPr lang="zh-CN" altLang="en-US" sz="2000" dirty="0" smtClean="0">
                    <a:latin typeface="Times" charset="0"/>
                    <a:ea typeface="Times" charset="0"/>
                    <a:cs typeface="Times" charset="0"/>
                  </a:rPr>
                  <a:t>  </a:t>
                </a:r>
                <a:r>
                  <a:rPr lang="en-US" sz="2000" dirty="0" err="1" smtClean="0">
                    <a:latin typeface="Times" charset="0"/>
                    <a:ea typeface="Times" charset="0"/>
                    <a:cs typeface="Times" charset="0"/>
                  </a:rPr>
                  <a:t>int</a:t>
                </a:r>
                <a:r>
                  <a:rPr lang="en-US" sz="2000" dirty="0" smtClean="0">
                    <a:latin typeface="Times" charset="0"/>
                    <a:ea typeface="Times" charset="0"/>
                    <a:cs typeface="Times" charset="0"/>
                  </a:rPr>
                  <a:t> </a:t>
                </a:r>
                <a:r>
                  <a:rPr lang="en-US" sz="2000" dirty="0">
                    <a:latin typeface="Times" charset="0"/>
                    <a:ea typeface="Times" charset="0"/>
                    <a:cs typeface="Times" charset="0"/>
                  </a:rPr>
                  <a:t>a = t * m;</a:t>
                </a:r>
              </a:p>
              <a:p>
                <a:pPr lvl="1"/>
                <a:r>
                  <a:rPr lang="en-US" sz="2000" dirty="0">
                    <a:latin typeface="Times" charset="0"/>
                    <a:ea typeface="Times" charset="0"/>
                    <a:cs typeface="Times" charset="0"/>
                  </a:rPr>
                  <a:t>   int c = a + b</a:t>
                </a:r>
                <a:r>
                  <a:rPr lang="en-US" sz="2000" dirty="0" smtClean="0">
                    <a:latin typeface="Times" charset="0"/>
                    <a:ea typeface="Times" charset="0"/>
                    <a:cs typeface="Times" charset="0"/>
                  </a:rPr>
                  <a:t>;</a:t>
                </a:r>
              </a:p>
              <a:p>
                <a:pPr lvl="1"/>
                <a:endParaRPr lang="en-US" sz="800" dirty="0">
                  <a:latin typeface="Times" charset="0"/>
                  <a:ea typeface="Times" charset="0"/>
                  <a:cs typeface="Times" charset="0"/>
                </a:endParaRPr>
              </a:p>
              <a:p>
                <a:pPr lvl="1"/>
                <a:r>
                  <a:rPr lang="en-US" sz="2000" dirty="0">
                    <a:latin typeface="Times" charset="0"/>
                    <a:ea typeface="Times" charset="0"/>
                    <a:cs typeface="Times" charset="0"/>
                  </a:rPr>
                  <a:t>   sub_func1(a, *p);</a:t>
                </a:r>
              </a:p>
              <a:p>
                <a:pPr lvl="1"/>
                <a:r>
                  <a:rPr lang="en-US" sz="2000" dirty="0">
                    <a:latin typeface="Times" charset="0"/>
                    <a:ea typeface="Times" charset="0"/>
                    <a:cs typeface="Times" charset="0"/>
                  </a:rPr>
                  <a:t>   sub_func2(c, *q</a:t>
                </a:r>
                <a:r>
                  <a:rPr lang="en-US" sz="2000" dirty="0" smtClean="0">
                    <a:latin typeface="Times" charset="0"/>
                    <a:ea typeface="Times" charset="0"/>
                    <a:cs typeface="Times" charset="0"/>
                  </a:rPr>
                  <a:t>);</a:t>
                </a:r>
              </a:p>
              <a:p>
                <a:pPr lvl="1"/>
                <a:endParaRPr lang="en-US" sz="1000" dirty="0">
                  <a:latin typeface="Times" charset="0"/>
                  <a:ea typeface="Times" charset="0"/>
                  <a:cs typeface="Times" charset="0"/>
                </a:endParaRPr>
              </a:p>
              <a:p>
                <a:pPr lvl="1"/>
                <a:r>
                  <a:rPr lang="en-US" sz="2000" dirty="0">
                    <a:latin typeface="Times" charset="0"/>
                    <a:ea typeface="Times" charset="0"/>
                    <a:cs typeface="Times" charset="0"/>
                  </a:rPr>
                  <a:t>   loop1{</a:t>
                </a:r>
              </a:p>
              <a:p>
                <a:pPr lvl="1"/>
                <a:r>
                  <a:rPr lang="en-US" sz="2000" dirty="0">
                    <a:latin typeface="Times" charset="0"/>
                    <a:ea typeface="Times" charset="0"/>
                    <a:cs typeface="Times" charset="0"/>
                  </a:rPr>
                  <a:t>        p[i] …</a:t>
                </a:r>
              </a:p>
              <a:p>
                <a:pPr lvl="1"/>
                <a:r>
                  <a:rPr lang="en-US" sz="2000" dirty="0">
                    <a:latin typeface="Times" charset="0"/>
                    <a:ea typeface="Times" charset="0"/>
                    <a:cs typeface="Times" charset="0"/>
                  </a:rPr>
                  <a:t>   }</a:t>
                </a:r>
              </a:p>
              <a:p>
                <a:pPr lvl="1"/>
                <a:r>
                  <a:rPr lang="en-US" sz="2000" dirty="0">
                    <a:latin typeface="Times" charset="0"/>
                    <a:ea typeface="Times" charset="0"/>
                    <a:cs typeface="Times" charset="0"/>
                  </a:rPr>
                  <a:t>   loop2{</a:t>
                </a:r>
              </a:p>
              <a:p>
                <a:pPr lvl="1"/>
                <a:r>
                  <a:rPr lang="en-US" sz="2000" dirty="0">
                    <a:latin typeface="Times" charset="0"/>
                    <a:ea typeface="Times" charset="0"/>
                    <a:cs typeface="Times" charset="0"/>
                  </a:rPr>
                  <a:t>        q[i] …</a:t>
                </a:r>
              </a:p>
              <a:p>
                <a:pPr lvl="1"/>
                <a:r>
                  <a:rPr lang="en-US" sz="2000" dirty="0">
                    <a:latin typeface="Times" charset="0"/>
                    <a:ea typeface="Times" charset="0"/>
                    <a:cs typeface="Times" charset="0"/>
                  </a:rPr>
                  <a:t>   </a:t>
                </a:r>
                <a:r>
                  <a:rPr lang="en-US" sz="2000" dirty="0" smtClean="0">
                    <a:latin typeface="Times" charset="0"/>
                    <a:ea typeface="Times" charset="0"/>
                    <a:cs typeface="Times" charset="0"/>
                  </a:rPr>
                  <a:t>}</a:t>
                </a:r>
                <a:endParaRPr lang="en-US" sz="2000" dirty="0">
                  <a:latin typeface="Times" charset="0"/>
                  <a:ea typeface="Times" charset="0"/>
                  <a:cs typeface="Times" charset="0"/>
                </a:endParaRPr>
              </a:p>
              <a:p>
                <a:r>
                  <a:rPr lang="en-US" sz="2000" dirty="0">
                    <a:latin typeface="Times" charset="0"/>
                    <a:ea typeface="Times" charset="0"/>
                    <a:cs typeface="Times" charset="0"/>
                  </a:rPr>
                  <a:t>}</a:t>
                </a: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035938" y="2682937"/>
                <a:ext cx="1980000" cy="504000"/>
              </a:xfrm>
              <a:prstGeom prst="rect">
                <a:avLst/>
              </a:prstGeom>
              <a:noFill/>
              <a:ln w="22225">
                <a:solidFill>
                  <a:srgbClr val="00B0F0"/>
                </a:solidFill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041556" y="3306055"/>
                <a:ext cx="1980000" cy="540000"/>
              </a:xfrm>
              <a:prstGeom prst="rect">
                <a:avLst/>
              </a:prstGeom>
              <a:noFill/>
              <a:ln w="22225">
                <a:solidFill>
                  <a:schemeClr val="accent2"/>
                </a:solidFill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040749" y="3977484"/>
                <a:ext cx="1980000" cy="1552740"/>
              </a:xfrm>
              <a:prstGeom prst="rect">
                <a:avLst/>
              </a:prstGeom>
              <a:noFill/>
              <a:ln w="22225">
                <a:solidFill>
                  <a:srgbClr val="D278D0"/>
                </a:solidFill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8877580" y="4967459"/>
              <a:ext cx="2111604" cy="3047770"/>
              <a:chOff x="4434302" y="2415490"/>
              <a:chExt cx="2111604" cy="304777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5073211" y="2415490"/>
                <a:ext cx="494353" cy="499361"/>
                <a:chOff x="5685506" y="2436378"/>
                <a:chExt cx="281792" cy="375155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5685506" y="2473168"/>
                  <a:ext cx="270647" cy="254520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5727956" y="2436378"/>
                  <a:ext cx="239342" cy="3751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" charset="0"/>
                      <a:ea typeface="Times" charset="0"/>
                      <a:cs typeface="Times" charset="0"/>
                    </a:rPr>
                    <a:t>a</a:t>
                  </a:r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>
                <a:off x="4492693" y="2833640"/>
                <a:ext cx="506579" cy="499361"/>
                <a:chOff x="5509650" y="2078287"/>
                <a:chExt cx="288760" cy="375155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5509650" y="2108204"/>
                  <a:ext cx="270646" cy="254520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5559069" y="2078287"/>
                  <a:ext cx="239341" cy="3751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" charset="0"/>
                      <a:ea typeface="Times" charset="0"/>
                      <a:cs typeface="Times" charset="0"/>
                    </a:rPr>
                    <a:t>c</a:t>
                  </a:r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5447639" y="3383084"/>
                <a:ext cx="1098267" cy="482163"/>
                <a:chOff x="5359367" y="2505514"/>
                <a:chExt cx="626035" cy="362234"/>
              </a:xfrm>
            </p:grpSpPr>
            <p:sp>
              <p:nvSpPr>
                <p:cNvPr id="90" name="Oval 89"/>
                <p:cNvSpPr/>
                <p:nvPr/>
              </p:nvSpPr>
              <p:spPr>
                <a:xfrm>
                  <a:off x="5359367" y="2505514"/>
                  <a:ext cx="410983" cy="255664"/>
                </a:xfrm>
                <a:prstGeom prst="ellipse">
                  <a:avLst/>
                </a:prstGeom>
                <a:noFill/>
                <a:ln w="22225">
                  <a:solidFill>
                    <a:schemeClr val="accent2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5428519" y="2521850"/>
                  <a:ext cx="556883" cy="345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" charset="0"/>
                      <a:ea typeface="Times" charset="0"/>
                      <a:cs typeface="Times" charset="0"/>
                    </a:rPr>
                    <a:t>sub1</a:t>
                  </a:r>
                </a:p>
              </p:txBody>
            </p:sp>
          </p:grpSp>
          <p:grpSp>
            <p:nvGrpSpPr>
              <p:cNvPr id="75" name="Group 74"/>
              <p:cNvGrpSpPr/>
              <p:nvPr/>
            </p:nvGrpSpPr>
            <p:grpSpPr>
              <a:xfrm>
                <a:off x="4434302" y="3626618"/>
                <a:ext cx="1108800" cy="482030"/>
                <a:chOff x="5457204" y="2000698"/>
                <a:chExt cx="632043" cy="362133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5457204" y="2000698"/>
                  <a:ext cx="410983" cy="255664"/>
                </a:xfrm>
                <a:prstGeom prst="ellipse">
                  <a:avLst/>
                </a:prstGeom>
                <a:noFill/>
                <a:ln w="22225">
                  <a:solidFill>
                    <a:schemeClr val="accent2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5532364" y="2016933"/>
                  <a:ext cx="556883" cy="345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" charset="0"/>
                      <a:ea typeface="Times" charset="0"/>
                      <a:cs typeface="Times" charset="0"/>
                    </a:rPr>
                    <a:t>sub2</a:t>
                  </a: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5197248" y="4218795"/>
                <a:ext cx="1140613" cy="472444"/>
                <a:chOff x="5178131" y="2277793"/>
                <a:chExt cx="650175" cy="354933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5178131" y="2277793"/>
                  <a:ext cx="457224" cy="288314"/>
                </a:xfrm>
                <a:prstGeom prst="ellipse">
                  <a:avLst/>
                </a:prstGeom>
                <a:noFill/>
                <a:ln w="22225">
                  <a:solidFill>
                    <a:srgbClr val="D278D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5232718" y="2286828"/>
                  <a:ext cx="595588" cy="345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" charset="0"/>
                      <a:ea typeface="Times" charset="0"/>
                      <a:cs typeface="Times" charset="0"/>
                    </a:rPr>
                    <a:t>loop1</a:t>
                  </a:r>
                </a:p>
              </p:txBody>
            </p:sp>
          </p:grpSp>
          <p:cxnSp>
            <p:nvCxnSpPr>
              <p:cNvPr id="77" name="Straight Arrow Connector 76"/>
              <p:cNvCxnSpPr>
                <a:stCxn id="90" idx="4"/>
              </p:cNvCxnSpPr>
              <p:nvPr/>
            </p:nvCxnSpPr>
            <p:spPr>
              <a:xfrm flipH="1">
                <a:off x="5598307" y="3723392"/>
                <a:ext cx="209829" cy="4954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oup 77"/>
              <p:cNvGrpSpPr/>
              <p:nvPr/>
            </p:nvGrpSpPr>
            <p:grpSpPr>
              <a:xfrm>
                <a:off x="4567280" y="4993936"/>
                <a:ext cx="1115019" cy="469324"/>
                <a:chOff x="5326341" y="2260144"/>
                <a:chExt cx="635586" cy="352589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5326341" y="2260144"/>
                  <a:ext cx="457224" cy="288313"/>
                </a:xfrm>
                <a:prstGeom prst="ellipse">
                  <a:avLst/>
                </a:prstGeom>
                <a:noFill/>
                <a:ln w="22225">
                  <a:solidFill>
                    <a:srgbClr val="D278D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5366339" y="2266835"/>
                  <a:ext cx="595588" cy="345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" charset="0"/>
                      <a:ea typeface="Times" charset="0"/>
                      <a:cs typeface="Times" charset="0"/>
                    </a:rPr>
                    <a:t>loop2</a:t>
                  </a:r>
                </a:p>
              </p:txBody>
            </p:sp>
          </p:grpSp>
          <p:cxnSp>
            <p:nvCxnSpPr>
              <p:cNvPr id="79" name="Straight Arrow Connector 78"/>
              <p:cNvCxnSpPr/>
              <p:nvPr/>
            </p:nvCxnSpPr>
            <p:spPr>
              <a:xfrm flipH="1">
                <a:off x="4968338" y="4610167"/>
                <a:ext cx="599227" cy="38376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stCxn id="88" idx="4"/>
              </p:cNvCxnSpPr>
              <p:nvPr/>
            </p:nvCxnSpPr>
            <p:spPr>
              <a:xfrm>
                <a:off x="4794800" y="3966930"/>
                <a:ext cx="173538" cy="10270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flipH="1">
                <a:off x="4912325" y="2802860"/>
                <a:ext cx="389810" cy="1518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>
                <a:off x="5307500" y="2795506"/>
                <a:ext cx="502154" cy="60213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>
                <a:off x="4728059" y="3210029"/>
                <a:ext cx="45553" cy="4287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/>
            <p:cNvGrpSpPr/>
            <p:nvPr/>
          </p:nvGrpSpPr>
          <p:grpSpPr>
            <a:xfrm>
              <a:off x="10838040" y="7504632"/>
              <a:ext cx="2005173" cy="307777"/>
              <a:chOff x="2895941" y="3014904"/>
              <a:chExt cx="1830118" cy="254606"/>
            </a:xfrm>
          </p:grpSpPr>
          <p:sp>
            <p:nvSpPr>
              <p:cNvPr id="97" name="TextBox 96"/>
              <p:cNvSpPr txBox="1"/>
              <p:nvPr/>
            </p:nvSpPr>
            <p:spPr>
              <a:xfrm>
                <a:off x="3066592" y="3014904"/>
                <a:ext cx="1659467" cy="2546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>
                    <a:latin typeface="Times" charset="0"/>
                    <a:ea typeface="Times" charset="0"/>
                    <a:cs typeface="Times" charset="0"/>
                  </a:rPr>
                  <a:t>Logic operations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2895941" y="3081608"/>
                <a:ext cx="131429" cy="11912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10856034" y="8349497"/>
              <a:ext cx="1864846" cy="307777"/>
              <a:chOff x="2777528" y="3739492"/>
              <a:chExt cx="1864846" cy="21453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2982907" y="3739492"/>
                <a:ext cx="1659467" cy="214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>
                    <a:latin typeface="Times" charset="0"/>
                    <a:ea typeface="Times" charset="0"/>
                    <a:cs typeface="Times" charset="0"/>
                  </a:rPr>
                  <a:t>Loops</a:t>
                </a:r>
                <a:endParaRPr lang="en-US" sz="12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 flipH="1">
                <a:off x="2777528" y="3786816"/>
                <a:ext cx="144000" cy="100376"/>
              </a:xfrm>
              <a:prstGeom prst="rect">
                <a:avLst/>
              </a:prstGeom>
              <a:solidFill>
                <a:srgbClr val="D278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10846997" y="7896913"/>
              <a:ext cx="1849694" cy="307777"/>
              <a:chOff x="9195445" y="1584762"/>
              <a:chExt cx="1849694" cy="307777"/>
            </a:xfrm>
          </p:grpSpPr>
          <p:sp>
            <p:nvSpPr>
              <p:cNvPr id="103" name="TextBox 102"/>
              <p:cNvSpPr txBox="1"/>
              <p:nvPr/>
            </p:nvSpPr>
            <p:spPr>
              <a:xfrm>
                <a:off x="9385672" y="1584762"/>
                <a:ext cx="165946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>
                    <a:latin typeface="Times" charset="0"/>
                    <a:ea typeface="Times" charset="0"/>
                    <a:cs typeface="Times" charset="0"/>
                  </a:rPr>
                  <a:t>Invoked functions</a:t>
                </a: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9195445" y="1679843"/>
                <a:ext cx="144000" cy="144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9" name="Straight Connector 108"/>
          <p:cNvCxnSpPr/>
          <p:nvPr/>
        </p:nvCxnSpPr>
        <p:spPr>
          <a:xfrm>
            <a:off x="865543" y="984231"/>
            <a:ext cx="621792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949228" y="1660906"/>
            <a:ext cx="10404572" cy="455716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7395142" y="415685"/>
            <a:ext cx="4848672" cy="2101506"/>
            <a:chOff x="1344691" y="2277801"/>
            <a:chExt cx="4861393" cy="2174462"/>
          </a:xfrm>
        </p:grpSpPr>
        <p:grpSp>
          <p:nvGrpSpPr>
            <p:cNvPr id="37" name="Group 36"/>
            <p:cNvGrpSpPr/>
            <p:nvPr/>
          </p:nvGrpSpPr>
          <p:grpSpPr>
            <a:xfrm>
              <a:off x="1954046" y="2277801"/>
              <a:ext cx="4252038" cy="2174462"/>
              <a:chOff x="1091903" y="442725"/>
              <a:chExt cx="3848196" cy="2078378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1091903" y="442725"/>
                <a:ext cx="3848196" cy="2078378"/>
                <a:chOff x="1032731" y="584458"/>
                <a:chExt cx="3848196" cy="2078378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1255407" y="584458"/>
                  <a:ext cx="3625520" cy="2078378"/>
                  <a:chOff x="1255407" y="643833"/>
                  <a:chExt cx="3625520" cy="2078378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1255407" y="643833"/>
                    <a:ext cx="3625520" cy="2078378"/>
                    <a:chOff x="1354706" y="40508"/>
                    <a:chExt cx="3625520" cy="2078378"/>
                  </a:xfrm>
                </p:grpSpPr>
                <p:grpSp>
                  <p:nvGrpSpPr>
                    <p:cNvPr id="46" name="Group 45"/>
                    <p:cNvGrpSpPr/>
                    <p:nvPr/>
                  </p:nvGrpSpPr>
                  <p:grpSpPr>
                    <a:xfrm>
                      <a:off x="1354706" y="40508"/>
                      <a:ext cx="3625520" cy="2078378"/>
                      <a:chOff x="2600582" y="4015336"/>
                      <a:chExt cx="3625520" cy="2078378"/>
                    </a:xfrm>
                  </p:grpSpPr>
                  <p:grpSp>
                    <p:nvGrpSpPr>
                      <p:cNvPr id="48" name="Group 47"/>
                      <p:cNvGrpSpPr/>
                      <p:nvPr/>
                    </p:nvGrpSpPr>
                    <p:grpSpPr>
                      <a:xfrm>
                        <a:off x="2600582" y="4015336"/>
                        <a:ext cx="3625520" cy="2078378"/>
                        <a:chOff x="1320422" y="296776"/>
                        <a:chExt cx="3625520" cy="2078378"/>
                      </a:xfrm>
                    </p:grpSpPr>
                    <p:grpSp>
                      <p:nvGrpSpPr>
                        <p:cNvPr id="50" name="Group 49"/>
                        <p:cNvGrpSpPr/>
                        <p:nvPr/>
                      </p:nvGrpSpPr>
                      <p:grpSpPr>
                        <a:xfrm>
                          <a:off x="1320422" y="296776"/>
                          <a:ext cx="3625520" cy="2078378"/>
                          <a:chOff x="1320422" y="479656"/>
                          <a:chExt cx="3625520" cy="2078378"/>
                        </a:xfrm>
                      </p:grpSpPr>
                      <p:grpSp>
                        <p:nvGrpSpPr>
                          <p:cNvPr id="52" name="Group 51"/>
                          <p:cNvGrpSpPr/>
                          <p:nvPr/>
                        </p:nvGrpSpPr>
                        <p:grpSpPr>
                          <a:xfrm>
                            <a:off x="1320422" y="479656"/>
                            <a:ext cx="2732182" cy="2078378"/>
                            <a:chOff x="1113506" y="1623164"/>
                            <a:chExt cx="2732181" cy="2078378"/>
                          </a:xfrm>
                        </p:grpSpPr>
                        <p:grpSp>
                          <p:nvGrpSpPr>
                            <p:cNvPr id="54" name="Group 53"/>
                            <p:cNvGrpSpPr/>
                            <p:nvPr/>
                          </p:nvGrpSpPr>
                          <p:grpSpPr>
                            <a:xfrm>
                              <a:off x="1113506" y="1623164"/>
                              <a:ext cx="2539679" cy="2078378"/>
                              <a:chOff x="1361156" y="3090014"/>
                              <a:chExt cx="2539679" cy="2078378"/>
                            </a:xfrm>
                          </p:grpSpPr>
                          <p:grpSp>
                            <p:nvGrpSpPr>
                              <p:cNvPr id="56" name="Group 55"/>
                              <p:cNvGrpSpPr/>
                              <p:nvPr/>
                            </p:nvGrpSpPr>
                            <p:grpSpPr>
                              <a:xfrm>
                                <a:off x="1361156" y="3090014"/>
                                <a:ext cx="2539679" cy="2078378"/>
                                <a:chOff x="1804118" y="1370616"/>
                                <a:chExt cx="2539679" cy="2078378"/>
                              </a:xfrm>
                            </p:grpSpPr>
                            <p:sp>
                              <p:nvSpPr>
                                <p:cNvPr id="59" name="Rectangle 58"/>
                                <p:cNvSpPr/>
                                <p:nvPr/>
                              </p:nvSpPr>
                              <p:spPr>
                                <a:xfrm>
                                  <a:off x="1804118" y="1370616"/>
                                  <a:ext cx="2539679" cy="2078378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accent5">
                                    <a:lumMod val="40000"/>
                                    <a:lumOff val="60000"/>
                                    <a:alpha val="70000"/>
                                  </a:scheme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6"/>
                                </a:lnRef>
                                <a:fillRef idx="1">
                                  <a:schemeClr val="lt1"/>
                                </a:fillRef>
                                <a:effectRef idx="0">
                                  <a:schemeClr val="accent6"/>
                                </a:effectRef>
                                <a:fontRef idx="minor">
                                  <a:schemeClr val="dk1"/>
                                </a:fontRef>
                              </p:style>
                              <p:txBody>
      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 algn="ctr"/>
                                  <a:endParaRPr lang="en-US" sz="1120"/>
                                </a:p>
                              </p:txBody>
                            </p:sp>
                            <p:sp>
                              <p:nvSpPr>
                                <p:cNvPr id="60" name="Rectangle 59"/>
                                <p:cNvSpPr/>
                                <p:nvPr/>
                              </p:nvSpPr>
                              <p:spPr>
                                <a:xfrm>
                                  <a:off x="1938328" y="2045223"/>
                                  <a:ext cx="1075268" cy="589458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>
                                    <a:alpha val="50000"/>
                                  </a:schemeClr>
                                </a:solidFill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6"/>
                                </a:lnRef>
                                <a:fillRef idx="1">
                                  <a:schemeClr val="lt1"/>
                                </a:fillRef>
                                <a:effectRef idx="0">
                                  <a:schemeClr val="accent6"/>
                                </a:effectRef>
                                <a:fontRef idx="minor">
                                  <a:schemeClr val="dk1"/>
                                </a:fontRef>
                              </p:style>
                              <p:txBody>
      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 algn="ctr"/>
                                  <a:endParaRPr lang="en-US" sz="1600" dirty="0">
                                    <a:latin typeface="Times" charset="0"/>
                                    <a:ea typeface="Times" charset="0"/>
                                    <a:cs typeface="Times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1" name="Rounded Rectangle 60"/>
                                <p:cNvSpPr/>
                                <p:nvPr/>
                              </p:nvSpPr>
                              <p:spPr>
                                <a:xfrm>
                                  <a:off x="2102329" y="1454083"/>
                                  <a:ext cx="851892" cy="364138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1">
                                    <a:alpha val="50000"/>
                                  </a:schemeClr>
                                </a:solidFill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 algn="ctr"/>
                                  <a:r>
                                    <a:rPr lang="en-US" sz="1600" dirty="0">
                                      <a:solidFill>
                                        <a:schemeClr val="tx1"/>
                                      </a:solidFill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  <a:t>Library</a:t>
                                  </a:r>
                                  <a:endParaRPr lang="en-US" sz="1100" dirty="0">
                                    <a:solidFill>
                                      <a:schemeClr val="tx1"/>
                                    </a:solidFill>
                                    <a:latin typeface="Arial" charset="0"/>
                                    <a:ea typeface="Arial" charset="0"/>
                                    <a:cs typeface="Arial" charset="0"/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62" name="Group 61"/>
                                <p:cNvGrpSpPr/>
                                <p:nvPr/>
                              </p:nvGrpSpPr>
                              <p:grpSpPr>
                                <a:xfrm>
                                  <a:off x="2067357" y="2908238"/>
                                  <a:ext cx="941835" cy="366378"/>
                                  <a:chOff x="2315007" y="2946338"/>
                                  <a:chExt cx="941835" cy="366378"/>
                                </a:xfrm>
                              </p:grpSpPr>
                              <p:sp>
                                <p:nvSpPr>
                                  <p:cNvPr id="63" name="Rounded Rectangle 62"/>
                                  <p:cNvSpPr/>
                                  <p:nvPr/>
                                </p:nvSpPr>
                                <p:spPr>
                                  <a:xfrm>
                                    <a:off x="2387657" y="2946338"/>
                                    <a:ext cx="763827" cy="361231"/>
                                  </a:xfrm>
                                  <a:prstGeom prst="roundRect">
                                    <a:avLst/>
                                  </a:prstGeom>
                                  <a:solidFill>
                                    <a:schemeClr val="bg1">
                                      <a:alpha val="50000"/>
                                    </a:schemeClr>
                                  </a:solidFill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pPr algn="ctr"/>
                                    <a:endParaRPr lang="en-US" sz="1120" dirty="0">
                                      <a:solidFill>
                                        <a:schemeClr val="tx1"/>
                                      </a:solidFill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64" name="TextBox 63"/>
                                  <p:cNvSpPr txBox="1"/>
                                  <p:nvPr/>
                                </p:nvSpPr>
                                <p:spPr>
                                  <a:xfrm>
                                    <a:off x="2315007" y="2977888"/>
                                    <a:ext cx="941835" cy="33482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pPr algn="ctr"/>
                                    <a:r>
                                      <a:rPr lang="en-US" sz="1600" dirty="0">
                                        <a:latin typeface="Arial" charset="0"/>
                                        <a:ea typeface="Arial" charset="0"/>
                                        <a:cs typeface="Arial" charset="0"/>
                                      </a:rPr>
                                      <a:t>Pragmas</a:t>
                                    </a:r>
                                    <a:endParaRPr lang="en-US" sz="1200" dirty="0">
                                      <a:latin typeface="Arial" charset="0"/>
                                      <a:ea typeface="Arial" charset="0"/>
                                      <a:cs typeface="Arial" charset="0"/>
                                    </a:endParaRPr>
                                  </a:p>
                                </p:txBody>
                              </p:sp>
                            </p:grpSp>
                          </p:grpSp>
                          <p:cxnSp>
                            <p:nvCxnSpPr>
                              <p:cNvPr id="57" name="Straight Arrow Connector 56"/>
                              <p:cNvCxnSpPr/>
                              <p:nvPr/>
                            </p:nvCxnSpPr>
                            <p:spPr>
                              <a:xfrm flipH="1">
                                <a:off x="2080500" y="3537619"/>
                                <a:ext cx="0" cy="227002"/>
                              </a:xfrm>
                              <a:prstGeom prst="straightConnector1">
                                <a:avLst/>
                              </a:prstGeom>
                              <a:ln>
                                <a:solidFill>
                                  <a:schemeClr val="tx1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58" name="Straight Arrow Connector 57"/>
                              <p:cNvCxnSpPr/>
                              <p:nvPr/>
                            </p:nvCxnSpPr>
                            <p:spPr>
                              <a:xfrm flipH="1" flipV="1">
                                <a:off x="2074218" y="4358825"/>
                                <a:ext cx="0" cy="275274"/>
                              </a:xfrm>
                              <a:prstGeom prst="straightConnector1">
                                <a:avLst/>
                              </a:prstGeom>
                              <a:ln>
                                <a:solidFill>
                                  <a:schemeClr val="tx1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55" name="Straight Arrow Connector 54"/>
                            <p:cNvCxnSpPr/>
                            <p:nvPr/>
                          </p:nvCxnSpPr>
                          <p:spPr>
                            <a:xfrm>
                              <a:off x="3487298" y="2596872"/>
                              <a:ext cx="358389" cy="0"/>
                            </a:xfrm>
                            <a:prstGeom prst="straightConnector1">
                              <a:avLst/>
                            </a:prstGeom>
                            <a:ln w="635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53" name="TextBox 52"/>
                          <p:cNvSpPr txBox="1"/>
                          <p:nvPr/>
                        </p:nvSpPr>
                        <p:spPr>
                          <a:xfrm>
                            <a:off x="3741286" y="1139257"/>
                            <a:ext cx="1204656" cy="334828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600" dirty="0" smtClean="0">
                                <a:latin typeface="Arial" charset="0"/>
                                <a:ea typeface="Arial" charset="0"/>
                                <a:cs typeface="Arial" charset="0"/>
                              </a:rPr>
                              <a:t>Parameters</a:t>
                            </a:r>
                            <a:endParaRPr lang="en-US" sz="1600" dirty="0">
                              <a:latin typeface="Arial" charset="0"/>
                              <a:ea typeface="Arial" charset="0"/>
                              <a:cs typeface="Arial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51" name="Straight Arrow Connector 50"/>
                        <p:cNvCxnSpPr/>
                        <p:nvPr/>
                      </p:nvCxnSpPr>
                      <p:spPr>
                        <a:xfrm>
                          <a:off x="2532826" y="1294233"/>
                          <a:ext cx="307718" cy="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9" name="Rectangle 48"/>
                      <p:cNvSpPr/>
                      <p:nvPr/>
                    </p:nvSpPr>
                    <p:spPr>
                      <a:xfrm>
                        <a:off x="4120704" y="4674937"/>
                        <a:ext cx="853670" cy="628213"/>
                      </a:xfrm>
                      <a:prstGeom prst="rect">
                        <a:avLst/>
                      </a:prstGeom>
                      <a:solidFill>
                        <a:schemeClr val="bg1">
                          <a:alpha val="5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 sz="1600" dirty="0">
                          <a:latin typeface="Times" charset="0"/>
                          <a:ea typeface="Times" charset="0"/>
                          <a:cs typeface="Times" charset="0"/>
                        </a:endParaRPr>
                      </a:p>
                    </p:txBody>
                  </p:sp>
                </p:grpSp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2740862" y="60223"/>
                      <a:ext cx="1018639" cy="2743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600" dirty="0">
                          <a:latin typeface="Times" charset="0"/>
                          <a:ea typeface="Times" charset="0"/>
                          <a:cs typeface="Times" charset="0"/>
                        </a:rPr>
                        <a:t>Frequency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p:txBody>
                </p:sp>
              </p:grp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2667061" y="1371249"/>
                    <a:ext cx="1086218" cy="5783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Arial" charset="0"/>
                        <a:ea typeface="Arial" charset="0"/>
                        <a:cs typeface="Arial" charset="0"/>
                      </a:rPr>
                      <a:t>Operation Chaining</a:t>
                    </a:r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1303581" y="1335750"/>
                    <a:ext cx="1283103" cy="5783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Arial" charset="0"/>
                        <a:ea typeface="Arial" charset="0"/>
                        <a:cs typeface="Arial" charset="0"/>
                      </a:rPr>
                      <a:t>DFG Construction</a:t>
                    </a:r>
                  </a:p>
                </p:txBody>
              </p:sp>
            </p:grpSp>
            <p:cxnSp>
              <p:nvCxnSpPr>
                <p:cNvPr id="42" name="Straight Arrow Connector 41"/>
                <p:cNvCxnSpPr/>
                <p:nvPr/>
              </p:nvCxnSpPr>
              <p:spPr>
                <a:xfrm flipV="1">
                  <a:off x="1032731" y="1562285"/>
                  <a:ext cx="358389" cy="228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" name="Straight Arrow Connector 39"/>
              <p:cNvCxnSpPr/>
              <p:nvPr/>
            </p:nvCxnSpPr>
            <p:spPr>
              <a:xfrm flipH="1">
                <a:off x="2465360" y="634677"/>
                <a:ext cx="274753" cy="483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/>
            <p:cNvSpPr txBox="1"/>
            <p:nvPr/>
          </p:nvSpPr>
          <p:spPr>
            <a:xfrm>
              <a:off x="1344691" y="2995227"/>
              <a:ext cx="1002077" cy="350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charset="0"/>
                  <a:ea typeface="Arial" charset="0"/>
                  <a:cs typeface="Arial" charset="0"/>
                </a:rPr>
                <a:t>LLVM IR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61"/>
          <a:stretch/>
        </p:blipFill>
        <p:spPr>
          <a:xfrm>
            <a:off x="1817328" y="3967358"/>
            <a:ext cx="4603329" cy="189555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6915681" y="3097431"/>
            <a:ext cx="4352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4"/>
              </a:buClr>
              <a:defRPr/>
            </a:pPr>
            <a:r>
              <a:rPr lang="en-US" altLang="zh-CN" sz="2400" b="1" dirty="0">
                <a:ea typeface="Arial" charset="0"/>
                <a:cs typeface="Arial" charset="0"/>
              </a:rPr>
              <a:t>More than one </a:t>
            </a:r>
            <a:r>
              <a:rPr lang="en-US" altLang="zh-CN" sz="2400" dirty="0">
                <a:ea typeface="Arial" charset="0"/>
                <a:cs typeface="Arial" charset="0"/>
              </a:rPr>
              <a:t>operation can be scheduled in one cycle if possible</a:t>
            </a:r>
            <a:r>
              <a:rPr lang="en-US" altLang="zh-CN" sz="2400" dirty="0">
                <a:ea typeface="Times" charset="0"/>
                <a:cs typeface="Times" charset="0"/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8976" y="1099795"/>
            <a:ext cx="1189838" cy="611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9917935" y="1084956"/>
            <a:ext cx="962099" cy="6381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242833" y="292990"/>
            <a:ext cx="7063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FC000"/>
                </a:solidFill>
                <a:latin typeface="+mj-lt"/>
                <a:cs typeface="Arial" panose="020B0604020202020204" pitchFamily="34" charset="0"/>
              </a:rPr>
              <a:t>➊</a:t>
            </a:r>
            <a:endParaRPr lang="en-US" sz="4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652996" y="1162100"/>
            <a:ext cx="4806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 flow graph (DFG) construction</a:t>
            </a:r>
            <a:endParaRPr lang="en-US" sz="2400" dirty="0"/>
          </a:p>
        </p:txBody>
      </p:sp>
      <p:sp>
        <p:nvSpPr>
          <p:cNvPr id="114" name="TextBox 113"/>
          <p:cNvSpPr txBox="1"/>
          <p:nvPr/>
        </p:nvSpPr>
        <p:spPr>
          <a:xfrm>
            <a:off x="1859984" y="1382742"/>
            <a:ext cx="4806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Operation chaining</a:t>
            </a:r>
            <a:endParaRPr lang="en-US" sz="2400" dirty="0"/>
          </a:p>
        </p:txBody>
      </p:sp>
      <p:sp>
        <p:nvSpPr>
          <p:cNvPr id="117" name="Rectangle 116"/>
          <p:cNvSpPr/>
          <p:nvPr/>
        </p:nvSpPr>
        <p:spPr>
          <a:xfrm>
            <a:off x="6900257" y="4207016"/>
            <a:ext cx="45406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4"/>
              </a:buClr>
              <a:defRPr/>
            </a:pPr>
            <a:r>
              <a:rPr lang="en-US" altLang="zh-CN" sz="2400" dirty="0" smtClean="0">
                <a:ea typeface="Times" charset="0"/>
                <a:cs typeface="Times" charset="0"/>
              </a:rPr>
              <a:t>A </a:t>
            </a:r>
            <a:r>
              <a:rPr lang="en-US" altLang="zh-CN" sz="2400" b="1" dirty="0" smtClean="0">
                <a:ea typeface="Times" charset="0"/>
                <a:cs typeface="Times" charset="0"/>
              </a:rPr>
              <a:t>dynamic programming </a:t>
            </a:r>
            <a:r>
              <a:rPr lang="en-US" altLang="zh-CN" sz="2400" dirty="0" smtClean="0">
                <a:ea typeface="Times" charset="0"/>
                <a:cs typeface="Times" charset="0"/>
              </a:rPr>
              <a:t>approach is employed to trace each path and compute the latency in the critical path.</a:t>
            </a:r>
            <a:endParaRPr lang="en-US" altLang="zh-CN" sz="2400" dirty="0">
              <a:ea typeface="Times" charset="0"/>
              <a:cs typeface="Times" charset="0"/>
            </a:endParaRPr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47"/>
          <a:stretch/>
        </p:blipFill>
        <p:spPr>
          <a:xfrm>
            <a:off x="1725589" y="2147840"/>
            <a:ext cx="4603329" cy="1927058"/>
          </a:xfrm>
          <a:prstGeom prst="rect">
            <a:avLst/>
          </a:prstGeom>
        </p:spPr>
      </p:pic>
      <p:grpSp>
        <p:nvGrpSpPr>
          <p:cNvPr id="123" name="Group 122"/>
          <p:cNvGrpSpPr/>
          <p:nvPr/>
        </p:nvGrpSpPr>
        <p:grpSpPr>
          <a:xfrm>
            <a:off x="6124" y="-44696"/>
            <a:ext cx="3061390" cy="6949440"/>
            <a:chOff x="119564" y="-4004"/>
            <a:chExt cx="3061390" cy="6949440"/>
          </a:xfrm>
        </p:grpSpPr>
        <p:sp>
          <p:nvSpPr>
            <p:cNvPr id="126" name="Rectangle 125"/>
            <p:cNvSpPr/>
            <p:nvPr/>
          </p:nvSpPr>
          <p:spPr>
            <a:xfrm>
              <a:off x="119564" y="-4004"/>
              <a:ext cx="2936629" cy="69494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50800" dist="76200" algn="l" rotWithShape="0">
                <a:schemeClr val="accent5">
                  <a:lumMod val="60000"/>
                  <a:lumOff val="40000"/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266883" y="1101112"/>
              <a:ext cx="2914071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3600" b="1" dirty="0" smtClean="0">
                  <a:latin typeface="Arial" charset="0"/>
                  <a:ea typeface="Arial" charset="0"/>
                  <a:cs typeface="Arial" charset="0"/>
                </a:rPr>
                <a:t>Framework</a:t>
              </a:r>
              <a:endParaRPr lang="en-US" altLang="zh-CN" sz="1200" b="1" dirty="0">
                <a:latin typeface="Arial" charset="0"/>
                <a:ea typeface="Arial" charset="0"/>
                <a:cs typeface="Arial" charset="0"/>
              </a:endParaRP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zh-CN" sz="2800" b="1" dirty="0" smtClean="0">
                  <a:latin typeface="Arial" charset="0"/>
                  <a:ea typeface="Arial" charset="0"/>
                  <a:cs typeface="Arial" charset="0"/>
                </a:rPr>
                <a:t>RDC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zh-CN" sz="2800" b="1" dirty="0" smtClean="0">
                  <a:solidFill>
                    <a:schemeClr val="bg2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Models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zh-CN" sz="2800" b="1" dirty="0" smtClean="0">
                  <a:solidFill>
                    <a:schemeClr val="bg2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MGDSE</a:t>
              </a:r>
              <a:endParaRPr lang="en-US" altLang="zh-CN" sz="6600" b="1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54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85185E-6 L 0.46146 -0.3233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04" y="-160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65" grpId="0" animBg="1"/>
      <p:bldP spid="110" grpId="0" animBg="1"/>
      <p:bldP spid="30" grpId="0"/>
      <p:bldP spid="3" grpId="0" animBg="1"/>
      <p:bldP spid="106" grpId="0" animBg="1"/>
      <p:bldP spid="112" grpId="0"/>
      <p:bldP spid="114" grpId="0"/>
      <p:bldP spid="11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14544</TotalTime>
  <Words>1562</Words>
  <Application>Microsoft Office PowerPoint</Application>
  <PresentationFormat>Widescreen</PresentationFormat>
  <Paragraphs>610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等线</vt:lpstr>
      <vt:lpstr>等线 Light</vt:lpstr>
      <vt:lpstr>Arial</vt:lpstr>
      <vt:lpstr>Calibri</vt:lpstr>
      <vt:lpstr>Calibri Light</vt:lpstr>
      <vt:lpstr>Cambria Math</vt:lpstr>
      <vt:lpstr>Courier New</vt:lpstr>
      <vt:lpstr>Helvetica</vt:lpstr>
      <vt:lpstr>Times</vt:lpstr>
      <vt:lpstr>Times New Roman</vt:lpstr>
      <vt:lpstr>Wingdings</vt:lpstr>
      <vt:lpstr>Office Theme</vt:lpstr>
      <vt:lpstr>COMBA: A Comprehensive Model-Based Analysis Framework for High Level Synthesis of Real Applications</vt:lpstr>
      <vt:lpstr>Why FPGA?</vt:lpstr>
      <vt:lpstr>FPGA Applications</vt:lpstr>
      <vt:lpstr>High Level Synthesis</vt:lpstr>
      <vt:lpstr>Pragmas in HLS tool</vt:lpstr>
      <vt:lpstr>Motivational Example</vt:lpstr>
      <vt:lpstr>Contributions</vt:lpstr>
      <vt:lpstr>Overview</vt:lpstr>
      <vt:lpstr>Recursive Data Collection</vt:lpstr>
      <vt:lpstr>Analytical Models: Performance Model</vt:lpstr>
      <vt:lpstr>Analytical Models: Performance Model</vt:lpstr>
      <vt:lpstr>PowerPoint Presentation</vt:lpstr>
      <vt:lpstr>Analytical Models: Performance Model</vt:lpstr>
      <vt:lpstr>Analytical Models: Performance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MGDSE Flow</vt:lpstr>
      <vt:lpstr>Estimation Accuracy</vt:lpstr>
      <vt:lpstr>DSE Results: Comparison</vt:lpstr>
      <vt:lpstr>DSE Results: Optimizations of Polybench </vt:lpstr>
      <vt:lpstr>Case Study: JPEG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Jieru ZHAO</cp:lastModifiedBy>
  <cp:revision>352</cp:revision>
  <dcterms:created xsi:type="dcterms:W3CDTF">2017-10-09T11:30:42Z</dcterms:created>
  <dcterms:modified xsi:type="dcterms:W3CDTF">2020-05-21T08:02:11Z</dcterms:modified>
</cp:coreProperties>
</file>